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handoutMasterIdLst>
    <p:handoutMasterId r:id="rId11"/>
  </p:handoutMasterIdLst>
  <p:sldIdLst>
    <p:sldId id="256" r:id="rId5"/>
    <p:sldId id="289" r:id="rId6"/>
    <p:sldId id="1116" r:id="rId7"/>
    <p:sldId id="1117"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D20174-B1D8-4023-997A-55B9E5DF8EE8}" v="9" dt="2020-12-11T20:05:34.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817" autoAdjust="0"/>
  </p:normalViewPr>
  <p:slideViewPr>
    <p:cSldViewPr snapToGrid="0">
      <p:cViewPr varScale="1">
        <p:scale>
          <a:sx n="111" d="100"/>
          <a:sy n="111" d="100"/>
        </p:scale>
        <p:origin x="534" y="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12/11/2020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12/11/2020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93A2E6-91DC-42DF-A178-C7F3FFBDAB3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388360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4" y="456134"/>
            <a:ext cx="10736444" cy="993400"/>
          </a:xfrm>
          <a:prstGeom prst="rect">
            <a:avLst/>
          </a:prstGeom>
        </p:spPr>
        <p:txBody>
          <a:bodyPr lIns="0" tIns="0" rIns="0" bIns="0" anchor="t">
            <a:normAutofit/>
          </a:bodyPr>
          <a:lstStyle>
            <a:lvl1pPr marL="0" indent="0" algn="l">
              <a:lnSpc>
                <a:spcPts val="2568"/>
              </a:lnSpc>
              <a:spcBef>
                <a:spcPts val="0"/>
              </a:spcBef>
              <a:buNone/>
              <a:defRPr sz="2398" baseline="0">
                <a:solidFill>
                  <a:schemeClr val="tx1"/>
                </a:solidFill>
                <a:latin typeface="Microsoft YaHei" panose="020B0503020204020204" pitchFamily="34" charset="-122"/>
                <a:ea typeface="Microsoft YaHei" panose="020B0503020204020204" pitchFamily="34" charset="-122"/>
              </a:defRPr>
            </a:lvl1pPr>
            <a:lvl2pPr marL="444891" indent="0" algn="ctr">
              <a:buNone/>
              <a:defRPr sz="1946"/>
            </a:lvl2pPr>
            <a:lvl3pPr marL="889780" indent="0" algn="ctr">
              <a:buNone/>
              <a:defRPr sz="1751"/>
            </a:lvl3pPr>
            <a:lvl4pPr marL="1334671" indent="0" algn="ctr">
              <a:buNone/>
              <a:defRPr sz="1558"/>
            </a:lvl4pPr>
            <a:lvl5pPr marL="1779561" indent="0" algn="ctr">
              <a:buNone/>
              <a:defRPr sz="1558"/>
            </a:lvl5pPr>
            <a:lvl6pPr marL="2224451" indent="0" algn="ctr">
              <a:buNone/>
              <a:defRPr sz="1558"/>
            </a:lvl6pPr>
            <a:lvl7pPr marL="2669341" indent="0" algn="ctr">
              <a:buNone/>
              <a:defRPr sz="1558"/>
            </a:lvl7pPr>
            <a:lvl8pPr marL="3114233" indent="0" algn="ctr">
              <a:buNone/>
              <a:defRPr sz="1558"/>
            </a:lvl8pPr>
            <a:lvl9pPr marL="3559121" indent="0" algn="ctr">
              <a:buNone/>
              <a:defRPr sz="155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6" y="1501992"/>
            <a:ext cx="10729363" cy="4690459"/>
          </a:xfrm>
          <a:prstGeom prst="rect">
            <a:avLst/>
          </a:prstGeom>
        </p:spPr>
        <p:txBody>
          <a:bodyPr lIns="0" tIns="0" rIns="0" bIns="0"/>
          <a:lstStyle>
            <a:lvl1pPr marL="9268" indent="0">
              <a:lnSpc>
                <a:spcPct val="100000"/>
              </a:lnSpc>
              <a:spcBef>
                <a:spcPts val="0"/>
              </a:spcBef>
              <a:buFontTx/>
              <a:buNone/>
              <a:tabLst>
                <a:tab pos="905227" algn="ctr"/>
              </a:tabLst>
              <a:defRPr sz="134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93914" indent="-128215">
              <a:buFont typeface="Arial" panose="020B0604020202020204" pitchFamily="34" charset="0"/>
              <a:buChar char="•"/>
              <a:tabLst>
                <a:tab pos="905227" algn="ctr"/>
              </a:tabLst>
              <a:defRPr sz="974" baseline="0"/>
            </a:lvl2pPr>
            <a:lvl3pPr marL="393914" indent="-128215">
              <a:buFont typeface="Arial" panose="020B0604020202020204" pitchFamily="34" charset="0"/>
              <a:buChar char="•"/>
              <a:tabLst>
                <a:tab pos="905227" algn="ctr"/>
              </a:tabLst>
              <a:defRPr sz="974" baseline="0"/>
            </a:lvl3pPr>
            <a:lvl4pPr marL="393914" indent="-128215">
              <a:buFont typeface="Arial" panose="020B0604020202020204" pitchFamily="34" charset="0"/>
              <a:buChar char="•"/>
              <a:tabLst>
                <a:tab pos="905227" algn="ctr"/>
              </a:tabLst>
              <a:defRPr sz="974" baseline="0"/>
            </a:lvl4pPr>
            <a:lvl5pPr marL="393914" indent="-128215">
              <a:buFont typeface="Arial" panose="020B0604020202020204" pitchFamily="34" charset="0"/>
              <a:buChar char="•"/>
              <a:tabLst>
                <a:tab pos="905227" algn="ctr"/>
              </a:tabLst>
              <a:defRPr sz="97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209468047"/>
      </p:ext>
    </p:extLst>
  </p:cSld>
  <p:clrMapOvr>
    <a:masterClrMapping/>
  </p:clrMapOvr>
  <p:extLst>
    <p:ext uri="{DCECCB84-F9BA-43D5-87BE-67443E8EF086}">
      <p15:sldGuideLst xmlns:p15="http://schemas.microsoft.com/office/powerpoint/2012/main">
        <p15:guide id="1" pos="512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hyperlink" Target="https://stackoverflow.com/questions/8348698/mindstorm-nxt-programming-loop-exit-conditions" TargetMode="External"/><Relationship Id="rId18" Type="http://schemas.openxmlformats.org/officeDocument/2006/relationships/image" Target="../media/image21.png"/><Relationship Id="rId26" Type="http://schemas.openxmlformats.org/officeDocument/2006/relationships/image" Target="../media/image26.png"/><Relationship Id="rId3" Type="http://schemas.openxmlformats.org/officeDocument/2006/relationships/hyperlink" Target="https://www.dijitaller.com/nvidia-dgx-1-ve-hgx-1-yapay-zeka-artik-daha-guclu/" TargetMode="External"/><Relationship Id="rId21" Type="http://schemas.openxmlformats.org/officeDocument/2006/relationships/hyperlink" Target="https://commons.wikimedia.org/wiki/File:Circle-icons-car.svg" TargetMode="External"/><Relationship Id="rId7" Type="http://schemas.openxmlformats.org/officeDocument/2006/relationships/hyperlink" Target="http://in5d.com/ai-technology-and-brain-mapping/" TargetMode="External"/><Relationship Id="rId12" Type="http://schemas.openxmlformats.org/officeDocument/2006/relationships/image" Target="../media/image18.png"/><Relationship Id="rId17" Type="http://schemas.openxmlformats.org/officeDocument/2006/relationships/hyperlink" Target="http://commons.wikimedia.org/wiki/File:Power_Clean_Ico.png" TargetMode="External"/><Relationship Id="rId25" Type="http://schemas.openxmlformats.org/officeDocument/2006/relationships/image" Target="../media/image25.png"/><Relationship Id="rId2" Type="http://schemas.openxmlformats.org/officeDocument/2006/relationships/image" Target="../media/image13.jp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15.jpg"/><Relationship Id="rId11" Type="http://schemas.openxmlformats.org/officeDocument/2006/relationships/hyperlink" Target="https://en.wikipedia.org/wiki/Microsimulation" TargetMode="External"/><Relationship Id="rId24" Type="http://schemas.openxmlformats.org/officeDocument/2006/relationships/hyperlink" Target="https://en.wikipedia.org/wiki/File:Circle-icons-cloud.svg" TargetMode="External"/><Relationship Id="rId5" Type="http://schemas.openxmlformats.org/officeDocument/2006/relationships/hyperlink" Target="https://commons.wikimedia.org/wiki/File:System-users-3.svg" TargetMode="External"/><Relationship Id="rId15" Type="http://schemas.openxmlformats.org/officeDocument/2006/relationships/hyperlink" Target="https://en.wikipedia.org/wiki/DSPACE_GmbH" TargetMode="External"/><Relationship Id="rId23" Type="http://schemas.openxmlformats.org/officeDocument/2006/relationships/image" Target="../media/image24.png"/><Relationship Id="rId28" Type="http://schemas.openxmlformats.org/officeDocument/2006/relationships/hyperlink" Target="http://machinecompatible.blogspot.com/2013/10/why-im-not-switching-to-icloud-from.html" TargetMode="External"/><Relationship Id="rId10" Type="http://schemas.openxmlformats.org/officeDocument/2006/relationships/image" Target="../media/image17.gif"/><Relationship Id="rId19" Type="http://schemas.openxmlformats.org/officeDocument/2006/relationships/hyperlink" Target="https://pixabay.com/en/tag-label-yellow-price-tag-151102/" TargetMode="External"/><Relationship Id="rId31"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hyperlink" Target="https://herdingcats.typepad.com/my_weblog/2013/08/management-as-a-control-system.html" TargetMode="Externa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image" Target="../media/image27.png"/><Relationship Id="rId30"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p:txBody>
          <a:bodyPr/>
          <a:lstStyle/>
          <a:p>
            <a:r>
              <a:rPr lang="en-US" dirty="0"/>
              <a:t>ADAS storage requirements and marketing materials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149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1E0CD8BC-917D-43EC-BF47-3F13F9232A91}"/>
              </a:ext>
            </a:extLst>
          </p:cNvPr>
          <p:cNvSpPr/>
          <p:nvPr/>
        </p:nvSpPr>
        <p:spPr>
          <a:xfrm>
            <a:off x="1181751" y="4248861"/>
            <a:ext cx="10777819" cy="15544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4" name="表格 183"/>
          <p:cNvGraphicFramePr>
            <a:graphicFrameLocks noGrp="1"/>
          </p:cNvGraphicFramePr>
          <p:nvPr>
            <p:extLst>
              <p:ext uri="{D42A27DB-BD31-4B8C-83A1-F6EECF244321}">
                <p14:modId xmlns:p14="http://schemas.microsoft.com/office/powerpoint/2010/main" val="3654986223"/>
              </p:ext>
            </p:extLst>
          </p:nvPr>
        </p:nvGraphicFramePr>
        <p:xfrm>
          <a:off x="593492" y="664732"/>
          <a:ext cx="11294698" cy="883593"/>
        </p:xfrm>
        <a:graphic>
          <a:graphicData uri="http://schemas.openxmlformats.org/drawingml/2006/table">
            <a:tbl>
              <a:tblPr firstRow="1" bandRow="1">
                <a:tableStyleId>{72833802-FEF1-4C79-8D5D-14CF1EAF98D9}</a:tableStyleId>
              </a:tblPr>
              <a:tblGrid>
                <a:gridCol w="1375267">
                  <a:extLst>
                    <a:ext uri="{9D8B030D-6E8A-4147-A177-3AD203B41FA5}">
                      <a16:colId xmlns:a16="http://schemas.microsoft.com/office/drawing/2014/main" val="20000"/>
                    </a:ext>
                  </a:extLst>
                </a:gridCol>
                <a:gridCol w="2169194">
                  <a:extLst>
                    <a:ext uri="{9D8B030D-6E8A-4147-A177-3AD203B41FA5}">
                      <a16:colId xmlns:a16="http://schemas.microsoft.com/office/drawing/2014/main" val="20001"/>
                    </a:ext>
                  </a:extLst>
                </a:gridCol>
                <a:gridCol w="2822684">
                  <a:extLst>
                    <a:ext uri="{9D8B030D-6E8A-4147-A177-3AD203B41FA5}">
                      <a16:colId xmlns:a16="http://schemas.microsoft.com/office/drawing/2014/main" val="20002"/>
                    </a:ext>
                  </a:extLst>
                </a:gridCol>
                <a:gridCol w="3001989">
                  <a:extLst>
                    <a:ext uri="{9D8B030D-6E8A-4147-A177-3AD203B41FA5}">
                      <a16:colId xmlns:a16="http://schemas.microsoft.com/office/drawing/2014/main" val="20003"/>
                    </a:ext>
                  </a:extLst>
                </a:gridCol>
                <a:gridCol w="1925564">
                  <a:extLst>
                    <a:ext uri="{9D8B030D-6E8A-4147-A177-3AD203B41FA5}">
                      <a16:colId xmlns:a16="http://schemas.microsoft.com/office/drawing/2014/main" val="20004"/>
                    </a:ext>
                  </a:extLst>
                </a:gridCol>
              </a:tblGrid>
              <a:tr h="370464">
                <a:tc>
                  <a:txBody>
                    <a:bodyPr/>
                    <a:lstStyle/>
                    <a:p>
                      <a:pPr algn="ctr"/>
                      <a:r>
                        <a:rPr lang="en-US" altLang="zh-CN" sz="1100" dirty="0">
                          <a:solidFill>
                            <a:schemeClr val="bg1">
                              <a:lumMod val="50000"/>
                            </a:schemeClr>
                          </a:solidFill>
                          <a:latin typeface="+mn-lt"/>
                          <a:ea typeface="微软雅黑" panose="020B0503020204020204" pitchFamily="34" charset="-122"/>
                        </a:rPr>
                        <a:t>Phase</a:t>
                      </a:r>
                      <a:endParaRPr lang="zh-CN" altLang="en-US" sz="1100" dirty="0">
                        <a:solidFill>
                          <a:schemeClr val="bg1">
                            <a:lumMod val="50000"/>
                          </a:schemeClr>
                        </a:solidFill>
                        <a:latin typeface="+mn-lt"/>
                        <a:ea typeface="微软雅黑"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lang="en-US" altLang="zh-CN" sz="1100" dirty="0">
                          <a:solidFill>
                            <a:schemeClr val="bg1">
                              <a:lumMod val="50000"/>
                            </a:schemeClr>
                          </a:solidFill>
                          <a:latin typeface="+mn-lt"/>
                          <a:ea typeface="微软雅黑" panose="020B0503020204020204" pitchFamily="34" charset="-122"/>
                        </a:rPr>
                        <a:t>Data</a:t>
                      </a:r>
                      <a:r>
                        <a:rPr lang="zh-CN" altLang="en-US" sz="1100" dirty="0">
                          <a:solidFill>
                            <a:schemeClr val="bg1">
                              <a:lumMod val="50000"/>
                            </a:schemeClr>
                          </a:solidFill>
                          <a:latin typeface="+mn-lt"/>
                          <a:ea typeface="微软雅黑" panose="020B0503020204020204" pitchFamily="34" charset="-122"/>
                        </a:rPr>
                        <a:t> </a:t>
                      </a:r>
                      <a:r>
                        <a:rPr lang="en-US" altLang="zh-CN" sz="1100" dirty="0">
                          <a:solidFill>
                            <a:schemeClr val="bg1">
                              <a:lumMod val="50000"/>
                            </a:schemeClr>
                          </a:solidFill>
                          <a:latin typeface="+mn-lt"/>
                          <a:ea typeface="微软雅黑" panose="020B0503020204020204" pitchFamily="34" charset="-122"/>
                        </a:rPr>
                        <a:t>collection</a:t>
                      </a:r>
                      <a:r>
                        <a:rPr lang="zh-CN" altLang="en-US" sz="1100" dirty="0">
                          <a:solidFill>
                            <a:schemeClr val="bg1">
                              <a:lumMod val="50000"/>
                            </a:schemeClr>
                          </a:solidFill>
                          <a:latin typeface="+mn-lt"/>
                          <a:ea typeface="微软雅黑" panose="020B0503020204020204" pitchFamily="34" charset="-122"/>
                        </a:rPr>
                        <a:t> </a:t>
                      </a:r>
                      <a:r>
                        <a:rPr lang="en-US" altLang="zh-CN" sz="1100" dirty="0">
                          <a:solidFill>
                            <a:schemeClr val="bg1">
                              <a:lumMod val="50000"/>
                            </a:schemeClr>
                          </a:solidFill>
                          <a:latin typeface="+mn-lt"/>
                          <a:ea typeface="微软雅黑" panose="020B0503020204020204" pitchFamily="34" charset="-122"/>
                        </a:rPr>
                        <a:t>and</a:t>
                      </a:r>
                      <a:r>
                        <a:rPr lang="zh-CN" altLang="en-US" sz="1100" dirty="0">
                          <a:solidFill>
                            <a:schemeClr val="bg1">
                              <a:lumMod val="50000"/>
                            </a:schemeClr>
                          </a:solidFill>
                          <a:latin typeface="+mn-lt"/>
                          <a:ea typeface="微软雅黑" panose="020B0503020204020204" pitchFamily="34" charset="-122"/>
                        </a:rPr>
                        <a:t> </a:t>
                      </a:r>
                      <a:r>
                        <a:rPr lang="en-US" altLang="zh-CN" sz="1100" dirty="0">
                          <a:solidFill>
                            <a:schemeClr val="bg1">
                              <a:lumMod val="50000"/>
                            </a:schemeClr>
                          </a:solidFill>
                          <a:latin typeface="+mn-lt"/>
                          <a:ea typeface="微软雅黑" panose="020B0503020204020204" pitchFamily="34" charset="-122"/>
                        </a:rPr>
                        <a:t>pre-processing</a:t>
                      </a:r>
                      <a:endParaRPr lang="zh-CN" altLang="en-US" sz="1100" dirty="0">
                        <a:solidFill>
                          <a:schemeClr val="bg1">
                            <a:lumMod val="50000"/>
                          </a:schemeClr>
                        </a:solidFill>
                        <a:latin typeface="+mn-lt"/>
                        <a:ea typeface="微软雅黑"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EE8"/>
                    </a:solidFill>
                  </a:tcPr>
                </a:tc>
                <a:tc>
                  <a:txBody>
                    <a:bodyPr/>
                    <a:lstStyle/>
                    <a:p>
                      <a:pPr algn="ctr"/>
                      <a:r>
                        <a:rPr lang="en-US" altLang="zh-CN" sz="1100" dirty="0">
                          <a:solidFill>
                            <a:schemeClr val="bg1">
                              <a:lumMod val="50000"/>
                            </a:schemeClr>
                          </a:solidFill>
                          <a:latin typeface="+mn-lt"/>
                          <a:ea typeface="微软雅黑" panose="020B0503020204020204" pitchFamily="34" charset="-122"/>
                        </a:rPr>
                        <a:t>AI Training</a:t>
                      </a:r>
                      <a:endParaRPr lang="zh-CN" altLang="en-US" sz="1100" dirty="0">
                        <a:solidFill>
                          <a:schemeClr val="bg1">
                            <a:lumMod val="50000"/>
                          </a:schemeClr>
                        </a:solidFill>
                        <a:latin typeface="+mn-lt"/>
                        <a:ea typeface="微软雅黑"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1100" dirty="0">
                          <a:solidFill>
                            <a:schemeClr val="bg1">
                              <a:lumMod val="50000"/>
                            </a:schemeClr>
                          </a:solidFill>
                          <a:latin typeface="+mn-lt"/>
                          <a:ea typeface="微软雅黑" panose="020B0503020204020204" pitchFamily="34" charset="-122"/>
                        </a:rPr>
                        <a:t>Validation, simulation, SIL, HIL</a:t>
                      </a:r>
                      <a:endParaRPr lang="zh-CN" altLang="en-US" sz="1100" dirty="0">
                        <a:solidFill>
                          <a:schemeClr val="bg1">
                            <a:lumMod val="50000"/>
                          </a:schemeClr>
                        </a:solidFill>
                        <a:latin typeface="+mn-lt"/>
                        <a:ea typeface="微软雅黑"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a:r>
                        <a:rPr lang="en-US" altLang="zh-CN" sz="1100" dirty="0">
                          <a:solidFill>
                            <a:schemeClr val="bg1">
                              <a:lumMod val="50000"/>
                            </a:schemeClr>
                          </a:solidFill>
                          <a:latin typeface="+mn-lt"/>
                          <a:ea typeface="微软雅黑" panose="020B0503020204020204" pitchFamily="34" charset="-122"/>
                        </a:rPr>
                        <a:t>Backup</a:t>
                      </a:r>
                      <a:r>
                        <a:rPr lang="zh-CN" altLang="en-US" sz="1100" dirty="0">
                          <a:solidFill>
                            <a:schemeClr val="bg1">
                              <a:lumMod val="50000"/>
                            </a:schemeClr>
                          </a:solidFill>
                          <a:latin typeface="+mn-lt"/>
                          <a:ea typeface="微软雅黑" panose="020B0503020204020204" pitchFamily="34" charset="-122"/>
                        </a:rPr>
                        <a:t> </a:t>
                      </a:r>
                      <a:r>
                        <a:rPr lang="en-US" altLang="zh-CN" sz="1100" dirty="0">
                          <a:solidFill>
                            <a:schemeClr val="bg1">
                              <a:lumMod val="50000"/>
                            </a:schemeClr>
                          </a:solidFill>
                          <a:latin typeface="+mn-lt"/>
                          <a:ea typeface="微软雅黑" panose="020B0503020204020204" pitchFamily="34" charset="-122"/>
                        </a:rPr>
                        <a:t>and</a:t>
                      </a:r>
                      <a:r>
                        <a:rPr lang="zh-CN" altLang="en-US" sz="1100" dirty="0">
                          <a:solidFill>
                            <a:schemeClr val="bg1">
                              <a:lumMod val="50000"/>
                            </a:schemeClr>
                          </a:solidFill>
                          <a:latin typeface="+mn-lt"/>
                          <a:ea typeface="微软雅黑" panose="020B0503020204020204" pitchFamily="34" charset="-122"/>
                        </a:rPr>
                        <a:t> </a:t>
                      </a:r>
                      <a:r>
                        <a:rPr lang="en-US" altLang="zh-CN" sz="1100" dirty="0">
                          <a:solidFill>
                            <a:schemeClr val="bg1">
                              <a:lumMod val="50000"/>
                            </a:schemeClr>
                          </a:solidFill>
                          <a:latin typeface="+mn-lt"/>
                          <a:ea typeface="微软雅黑" panose="020B0503020204020204" pitchFamily="34" charset="-122"/>
                        </a:rPr>
                        <a:t>archiving</a:t>
                      </a:r>
                      <a:endParaRPr lang="zh-CN" altLang="en-US" sz="1100" dirty="0">
                        <a:solidFill>
                          <a:schemeClr val="bg1">
                            <a:lumMod val="50000"/>
                          </a:schemeClr>
                        </a:solidFill>
                        <a:latin typeface="+mn-lt"/>
                        <a:ea typeface="微软雅黑"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DB1"/>
                    </a:solidFill>
                  </a:tcPr>
                </a:tc>
                <a:extLst>
                  <a:ext uri="{0D108BD9-81ED-4DB2-BD59-A6C34878D82A}">
                    <a16:rowId xmlns:a16="http://schemas.microsoft.com/office/drawing/2014/main" val="10000"/>
                  </a:ext>
                </a:extLst>
              </a:tr>
              <a:tr h="4569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solidFill>
                            <a:srgbClr val="C00000"/>
                          </a:solidFill>
                          <a:latin typeface="+mn-lt"/>
                          <a:ea typeface="Microsoft YaHei" panose="020B0503020204020204" pitchFamily="34" charset="-122"/>
                        </a:rPr>
                        <a:t>Core</a:t>
                      </a:r>
                      <a:r>
                        <a:rPr lang="zh-CN" altLang="en-US" sz="1100" b="1" dirty="0">
                          <a:solidFill>
                            <a:srgbClr val="C00000"/>
                          </a:solidFill>
                          <a:latin typeface="+mn-lt"/>
                          <a:ea typeface="Microsoft YaHei" panose="020B0503020204020204" pitchFamily="34" charset="-122"/>
                        </a:rPr>
                        <a:t> </a:t>
                      </a:r>
                      <a:r>
                        <a:rPr lang="en-US" altLang="zh-CN" sz="1100" b="1" dirty="0">
                          <a:solidFill>
                            <a:srgbClr val="C00000"/>
                          </a:solidFill>
                          <a:latin typeface="+mn-lt"/>
                          <a:ea typeface="Microsoft YaHei" panose="020B0503020204020204" pitchFamily="34" charset="-122"/>
                        </a:rPr>
                        <a:t>requirements</a:t>
                      </a:r>
                      <a:endParaRPr lang="zh-CN" altLang="en-US" sz="1100" b="1" dirty="0">
                        <a:solidFill>
                          <a:srgbClr val="C00000"/>
                        </a:solidFill>
                        <a:latin typeface="+mn-lt"/>
                        <a:ea typeface="Microsoft YaHei"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solidFill>
                            <a:srgbClr val="C00000"/>
                          </a:solidFill>
                          <a:latin typeface="+mn-lt"/>
                          <a:ea typeface="Microsoft YaHei" panose="020B0503020204020204" pitchFamily="34" charset="-122"/>
                        </a:rPr>
                        <a:t>Support expansion to hundreds of PBs</a:t>
                      </a:r>
                      <a:endParaRPr lang="zh-CN" altLang="en-US" sz="1100" b="1" dirty="0">
                        <a:solidFill>
                          <a:srgbClr val="C00000"/>
                        </a:solidFill>
                        <a:latin typeface="+mn-lt"/>
                        <a:ea typeface="Microsoft YaHei"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solidFill>
                            <a:srgbClr val="C00000"/>
                          </a:solidFill>
                          <a:latin typeface="+mn-lt"/>
                          <a:ea typeface="Microsoft YaHei" panose="020B0503020204020204" pitchFamily="34" charset="-122"/>
                        </a:rPr>
                        <a:t>Support large number of small files, high throughput, and ultra-low latency</a:t>
                      </a:r>
                      <a:endParaRPr lang="zh-CN" altLang="en-US" sz="1100" b="1" dirty="0">
                        <a:solidFill>
                          <a:srgbClr val="C00000"/>
                        </a:solidFill>
                        <a:latin typeface="+mn-lt"/>
                        <a:ea typeface="Microsoft YaHei"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solidFill>
                            <a:srgbClr val="C00000"/>
                          </a:solidFill>
                          <a:latin typeface="+mn-lt"/>
                          <a:ea typeface="Microsoft YaHei" panose="020B0503020204020204" pitchFamily="34" charset="-122"/>
                        </a:rPr>
                        <a:t>Support</a:t>
                      </a:r>
                      <a:r>
                        <a:rPr lang="zh-CN" altLang="en-US" sz="1100" b="1" dirty="0">
                          <a:solidFill>
                            <a:srgbClr val="C00000"/>
                          </a:solidFill>
                          <a:latin typeface="+mn-lt"/>
                          <a:ea typeface="Microsoft YaHei" panose="020B0503020204020204" pitchFamily="34" charset="-122"/>
                        </a:rPr>
                        <a:t> </a:t>
                      </a:r>
                      <a:r>
                        <a:rPr lang="en-US" altLang="zh-CN" sz="1100" b="1" dirty="0">
                          <a:solidFill>
                            <a:srgbClr val="C00000"/>
                          </a:solidFill>
                          <a:latin typeface="+mn-lt"/>
                          <a:ea typeface="Microsoft YaHei" panose="020B0503020204020204" pitchFamily="34" charset="-122"/>
                        </a:rPr>
                        <a:t>high throughput</a:t>
                      </a:r>
                      <a:endParaRPr lang="zh-CN" altLang="en-US" sz="1100" b="1" dirty="0">
                        <a:solidFill>
                          <a:srgbClr val="C00000"/>
                        </a:solidFill>
                        <a:latin typeface="+mn-lt"/>
                        <a:ea typeface="Microsoft YaHei"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solidFill>
                            <a:srgbClr val="C00000"/>
                          </a:solidFill>
                          <a:latin typeface="+mn-lt"/>
                          <a:ea typeface="Microsoft YaHei" panose="020B0503020204020204" pitchFamily="34" charset="-122"/>
                        </a:rPr>
                        <a:t>High</a:t>
                      </a:r>
                      <a:r>
                        <a:rPr lang="zh-CN" altLang="en-US" sz="1100" b="1" dirty="0">
                          <a:solidFill>
                            <a:srgbClr val="C00000"/>
                          </a:solidFill>
                          <a:latin typeface="+mn-lt"/>
                          <a:ea typeface="Microsoft YaHei" panose="020B0503020204020204" pitchFamily="34" charset="-122"/>
                        </a:rPr>
                        <a:t> </a:t>
                      </a:r>
                      <a:r>
                        <a:rPr lang="en-US" altLang="zh-CN" sz="1100" b="1" dirty="0">
                          <a:solidFill>
                            <a:srgbClr val="C00000"/>
                          </a:solidFill>
                          <a:latin typeface="+mn-lt"/>
                          <a:ea typeface="Microsoft YaHei" panose="020B0503020204020204" pitchFamily="34" charset="-122"/>
                        </a:rPr>
                        <a:t>capacity,</a:t>
                      </a:r>
                      <a:r>
                        <a:rPr lang="zh-CN" altLang="en-US" sz="1100" b="1" dirty="0">
                          <a:solidFill>
                            <a:srgbClr val="C00000"/>
                          </a:solidFill>
                          <a:latin typeface="+mn-lt"/>
                          <a:ea typeface="Microsoft YaHei" panose="020B0503020204020204" pitchFamily="34" charset="-122"/>
                        </a:rPr>
                        <a:t> </a:t>
                      </a:r>
                      <a:r>
                        <a:rPr lang="en-US" altLang="zh-CN" sz="1100" b="1" dirty="0">
                          <a:solidFill>
                            <a:srgbClr val="C00000"/>
                          </a:solidFill>
                          <a:latin typeface="+mn-lt"/>
                          <a:ea typeface="Microsoft YaHei" panose="020B0503020204020204" pitchFamily="34" charset="-122"/>
                        </a:rPr>
                        <a:t>low</a:t>
                      </a:r>
                      <a:r>
                        <a:rPr lang="zh-CN" altLang="en-US" sz="1100" b="1" dirty="0">
                          <a:solidFill>
                            <a:srgbClr val="C00000"/>
                          </a:solidFill>
                          <a:latin typeface="+mn-lt"/>
                          <a:ea typeface="Microsoft YaHei" panose="020B0503020204020204" pitchFamily="34" charset="-122"/>
                        </a:rPr>
                        <a:t> </a:t>
                      </a:r>
                      <a:r>
                        <a:rPr lang="en-US" altLang="zh-CN" sz="1100" b="1" dirty="0">
                          <a:solidFill>
                            <a:srgbClr val="C00000"/>
                          </a:solidFill>
                          <a:latin typeface="+mn-lt"/>
                          <a:ea typeface="Microsoft YaHei" panose="020B0503020204020204" pitchFamily="34" charset="-122"/>
                        </a:rPr>
                        <a:t>cost,</a:t>
                      </a:r>
                      <a:r>
                        <a:rPr lang="zh-CN" altLang="en-US" sz="1100" b="1" dirty="0">
                          <a:solidFill>
                            <a:srgbClr val="C00000"/>
                          </a:solidFill>
                          <a:latin typeface="+mn-lt"/>
                          <a:ea typeface="Microsoft YaHei" panose="020B0503020204020204" pitchFamily="34" charset="-122"/>
                        </a:rPr>
                        <a:t> </a:t>
                      </a:r>
                      <a:r>
                        <a:rPr lang="en-US" altLang="zh-CN" sz="1100" b="1" dirty="0">
                          <a:solidFill>
                            <a:srgbClr val="C00000"/>
                          </a:solidFill>
                          <a:latin typeface="+mn-lt"/>
                          <a:ea typeface="Microsoft YaHei" panose="020B0503020204020204" pitchFamily="34" charset="-122"/>
                        </a:rPr>
                        <a:t>long term</a:t>
                      </a:r>
                      <a:endParaRPr lang="zh-CN" altLang="en-US" sz="1100" b="1" dirty="0">
                        <a:solidFill>
                          <a:srgbClr val="C00000"/>
                        </a:solidFill>
                        <a:latin typeface="+mn-lt"/>
                        <a:ea typeface="Microsoft YaHei" panose="020B0503020204020204" pitchFamily="34" charset="-122"/>
                      </a:endParaRP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DB1"/>
                    </a:solidFill>
                  </a:tcPr>
                </a:tc>
                <a:extLst>
                  <a:ext uri="{0D108BD9-81ED-4DB2-BD59-A6C34878D82A}">
                    <a16:rowId xmlns:a16="http://schemas.microsoft.com/office/drawing/2014/main" val="10001"/>
                  </a:ext>
                </a:extLst>
              </a:tr>
            </a:tbl>
          </a:graphicData>
        </a:graphic>
      </p:graphicFrame>
      <p:sp>
        <p:nvSpPr>
          <p:cNvPr id="4" name="文本框 3"/>
          <p:cNvSpPr txBox="1"/>
          <p:nvPr/>
        </p:nvSpPr>
        <p:spPr>
          <a:xfrm>
            <a:off x="1429278" y="2035934"/>
            <a:ext cx="844577" cy="230689"/>
          </a:xfrm>
          <a:prstGeom prst="rect">
            <a:avLst/>
          </a:prstGeom>
          <a:noFill/>
        </p:spPr>
        <p:txBody>
          <a:bodyPr vert="horz" wrap="non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Test Vehicle</a:t>
            </a:r>
            <a:endParaRPr lang="zh-CN" altLang="en-US" sz="900" dirty="0">
              <a:solidFill>
                <a:srgbClr val="1D1D1A"/>
              </a:solidFill>
              <a:latin typeface="微软雅黑" panose="020B0503020204020204" pitchFamily="34" charset="-122"/>
              <a:ea typeface="微软雅黑" panose="020B0503020204020204" pitchFamily="34" charset="-122"/>
            </a:endParaRPr>
          </a:p>
        </p:txBody>
      </p:sp>
      <p:cxnSp>
        <p:nvCxnSpPr>
          <p:cNvPr id="5" name="直接箭头连接符 4"/>
          <p:cNvCxnSpPr>
            <a:stCxn id="123" idx="6"/>
            <a:endCxn id="109" idx="2"/>
          </p:cNvCxnSpPr>
          <p:nvPr/>
        </p:nvCxnSpPr>
        <p:spPr>
          <a:xfrm flipV="1">
            <a:off x="1959881" y="2454461"/>
            <a:ext cx="528937" cy="90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638819" y="2660645"/>
            <a:ext cx="892" cy="2892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8492" y="2028468"/>
            <a:ext cx="867005" cy="230689"/>
          </a:xfrm>
          <a:prstGeom prst="rect">
            <a:avLst/>
          </a:prstGeom>
          <a:noFill/>
        </p:spPr>
        <p:txBody>
          <a:bodyPr vert="horz" wrap="non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Ingest/Store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174430" y="3326417"/>
            <a:ext cx="1043226" cy="230689"/>
          </a:xfrm>
          <a:prstGeom prst="rect">
            <a:avLst/>
          </a:prstGeom>
          <a:noFill/>
        </p:spPr>
        <p:txBody>
          <a:bodyPr vert="horz" wrap="non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Render/convert</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07017" y="3255327"/>
            <a:ext cx="438563" cy="230742"/>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Tag</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32549" y="1678133"/>
            <a:ext cx="1001738" cy="507515"/>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Process, Sample, Reduce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006306" y="1546364"/>
            <a:ext cx="1255784"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Sensor &amp;  Algorithm</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977699" y="1859339"/>
            <a:ext cx="1356052" cy="369103"/>
          </a:xfrm>
          <a:prstGeom prst="rect">
            <a:avLst/>
          </a:prstGeom>
          <a:noFill/>
        </p:spPr>
        <p:txBody>
          <a:bodyPr vert="horz" wrap="square" rtlCol="0">
            <a:spAutoFit/>
          </a:bodyPr>
          <a:lstStyle/>
          <a:p>
            <a:pPr defTabSz="913540"/>
            <a:r>
              <a:rPr lang="en-US" altLang="zh-CN" sz="900" dirty="0" err="1">
                <a:solidFill>
                  <a:srgbClr val="1D1D1A"/>
                </a:solidFill>
                <a:latin typeface="微软雅黑" panose="020B0503020204020204" pitchFamily="34" charset="-122"/>
                <a:ea typeface="微软雅黑" panose="020B0503020204020204" pitchFamily="34" charset="-122"/>
              </a:rPr>
              <a:t>Dvlp+Test</a:t>
            </a:r>
            <a:r>
              <a:rPr lang="en-US" altLang="zh-CN" sz="900" dirty="0">
                <a:solidFill>
                  <a:srgbClr val="1D1D1A"/>
                </a:solidFill>
                <a:latin typeface="微软雅黑" panose="020B0503020204020204" pitchFamily="34" charset="-122"/>
                <a:ea typeface="微软雅黑" panose="020B0503020204020204" pitchFamily="34" charset="-122"/>
              </a:rPr>
              <a:t>(Open loop)</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nvGrpSpPr>
          <p:cNvPr id="178" name="Group 177">
            <a:extLst>
              <a:ext uri="{FF2B5EF4-FFF2-40B4-BE49-F238E27FC236}">
                <a16:creationId xmlns:a16="http://schemas.microsoft.com/office/drawing/2014/main" id="{DB6290E9-BAB5-2845-9BEA-C0B97402F079}"/>
              </a:ext>
            </a:extLst>
          </p:cNvPr>
          <p:cNvGrpSpPr/>
          <p:nvPr/>
        </p:nvGrpSpPr>
        <p:grpSpPr>
          <a:xfrm>
            <a:off x="4369534" y="2885525"/>
            <a:ext cx="345190" cy="369805"/>
            <a:chOff x="4369534" y="2885525"/>
            <a:chExt cx="345190" cy="369805"/>
          </a:xfrm>
        </p:grpSpPr>
        <p:sp>
          <p:nvSpPr>
            <p:cNvPr id="14" name="Oval 769"/>
            <p:cNvSpPr>
              <a:spLocks noChangeArrowheads="1"/>
            </p:cNvSpPr>
            <p:nvPr/>
          </p:nvSpPr>
          <p:spPr bwMode="auto">
            <a:xfrm>
              <a:off x="4369534" y="2885525"/>
              <a:ext cx="345190" cy="369805"/>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5" name="Freeform 770"/>
            <p:cNvSpPr>
              <a:spLocks/>
            </p:cNvSpPr>
            <p:nvPr/>
          </p:nvSpPr>
          <p:spPr bwMode="auto">
            <a:xfrm>
              <a:off x="4490403" y="2995327"/>
              <a:ext cx="169211" cy="195779"/>
            </a:xfrm>
            <a:custGeom>
              <a:avLst/>
              <a:gdLst>
                <a:gd name="T0" fmla="*/ 74 w 74"/>
                <a:gd name="T1" fmla="*/ 30 h 80"/>
                <a:gd name="T2" fmla="*/ 24 w 74"/>
                <a:gd name="T3" fmla="*/ 80 h 80"/>
                <a:gd name="T4" fmla="*/ 0 w 74"/>
                <a:gd name="T5" fmla="*/ 74 h 80"/>
                <a:gd name="T6" fmla="*/ 11 w 74"/>
                <a:gd name="T7" fmla="*/ 61 h 80"/>
                <a:gd name="T8" fmla="*/ 24 w 74"/>
                <a:gd name="T9" fmla="*/ 64 h 80"/>
                <a:gd name="T10" fmla="*/ 58 w 74"/>
                <a:gd name="T11" fmla="*/ 30 h 80"/>
                <a:gd name="T12" fmla="*/ 54 w 74"/>
                <a:gd name="T13" fmla="*/ 13 h 80"/>
                <a:gd name="T14" fmla="*/ 65 w 74"/>
                <a:gd name="T15" fmla="*/ 0 h 80"/>
                <a:gd name="T16" fmla="*/ 74 w 74"/>
                <a:gd name="T17" fmla="*/ 3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0">
                  <a:moveTo>
                    <a:pt x="74" y="30"/>
                  </a:moveTo>
                  <a:cubicBezTo>
                    <a:pt x="74" y="57"/>
                    <a:pt x="52" y="80"/>
                    <a:pt x="24" y="80"/>
                  </a:cubicBezTo>
                  <a:cubicBezTo>
                    <a:pt x="15" y="80"/>
                    <a:pt x="7" y="78"/>
                    <a:pt x="0" y="74"/>
                  </a:cubicBezTo>
                  <a:cubicBezTo>
                    <a:pt x="11" y="61"/>
                    <a:pt x="11" y="61"/>
                    <a:pt x="11" y="61"/>
                  </a:cubicBezTo>
                  <a:cubicBezTo>
                    <a:pt x="15" y="63"/>
                    <a:pt x="19" y="64"/>
                    <a:pt x="24" y="64"/>
                  </a:cubicBezTo>
                  <a:cubicBezTo>
                    <a:pt x="43" y="64"/>
                    <a:pt x="58" y="49"/>
                    <a:pt x="58" y="30"/>
                  </a:cubicBezTo>
                  <a:cubicBezTo>
                    <a:pt x="58" y="24"/>
                    <a:pt x="57" y="18"/>
                    <a:pt x="54" y="13"/>
                  </a:cubicBezTo>
                  <a:cubicBezTo>
                    <a:pt x="65" y="0"/>
                    <a:pt x="65" y="0"/>
                    <a:pt x="65" y="0"/>
                  </a:cubicBezTo>
                  <a:cubicBezTo>
                    <a:pt x="71" y="9"/>
                    <a:pt x="74" y="19"/>
                    <a:pt x="7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6" name="Freeform 771"/>
            <p:cNvSpPr>
              <a:spLocks/>
            </p:cNvSpPr>
            <p:nvPr/>
          </p:nvSpPr>
          <p:spPr bwMode="auto">
            <a:xfrm>
              <a:off x="4535848" y="3022259"/>
              <a:ext cx="80254" cy="66295"/>
            </a:xfrm>
            <a:custGeom>
              <a:avLst/>
              <a:gdLst>
                <a:gd name="T0" fmla="*/ 50 w 83"/>
                <a:gd name="T1" fmla="*/ 0 h 64"/>
                <a:gd name="T2" fmla="*/ 76 w 83"/>
                <a:gd name="T3" fmla="*/ 24 h 64"/>
                <a:gd name="T4" fmla="*/ 76 w 83"/>
                <a:gd name="T5" fmla="*/ 24 h 64"/>
                <a:gd name="T6" fmla="*/ 76 w 83"/>
                <a:gd name="T7" fmla="*/ 24 h 64"/>
                <a:gd name="T8" fmla="*/ 83 w 83"/>
                <a:gd name="T9" fmla="*/ 31 h 64"/>
                <a:gd name="T10" fmla="*/ 83 w 83"/>
                <a:gd name="T11" fmla="*/ 31 h 64"/>
                <a:gd name="T12" fmla="*/ 83 w 83"/>
                <a:gd name="T13" fmla="*/ 31 h 64"/>
                <a:gd name="T14" fmla="*/ 76 w 83"/>
                <a:gd name="T15" fmla="*/ 38 h 64"/>
                <a:gd name="T16" fmla="*/ 76 w 83"/>
                <a:gd name="T17" fmla="*/ 41 h 64"/>
                <a:gd name="T18" fmla="*/ 76 w 83"/>
                <a:gd name="T19" fmla="*/ 41 h 64"/>
                <a:gd name="T20" fmla="*/ 50 w 83"/>
                <a:gd name="T21" fmla="*/ 64 h 64"/>
                <a:gd name="T22" fmla="*/ 43 w 83"/>
                <a:gd name="T23" fmla="*/ 55 h 64"/>
                <a:gd name="T24" fmla="*/ 55 w 83"/>
                <a:gd name="T25" fmla="*/ 43 h 64"/>
                <a:gd name="T26" fmla="*/ 0 w 83"/>
                <a:gd name="T27" fmla="*/ 43 h 64"/>
                <a:gd name="T28" fmla="*/ 0 w 83"/>
                <a:gd name="T29" fmla="*/ 19 h 64"/>
                <a:gd name="T30" fmla="*/ 55 w 83"/>
                <a:gd name="T31" fmla="*/ 19 h 64"/>
                <a:gd name="T32" fmla="*/ 43 w 83"/>
                <a:gd name="T33" fmla="*/ 7 h 64"/>
                <a:gd name="T34" fmla="*/ 50 w 83"/>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64">
                  <a:moveTo>
                    <a:pt x="50" y="0"/>
                  </a:moveTo>
                  <a:lnTo>
                    <a:pt x="76" y="24"/>
                  </a:lnTo>
                  <a:lnTo>
                    <a:pt x="76" y="24"/>
                  </a:lnTo>
                  <a:lnTo>
                    <a:pt x="76" y="24"/>
                  </a:lnTo>
                  <a:lnTo>
                    <a:pt x="83" y="31"/>
                  </a:lnTo>
                  <a:lnTo>
                    <a:pt x="83" y="31"/>
                  </a:lnTo>
                  <a:lnTo>
                    <a:pt x="83" y="31"/>
                  </a:lnTo>
                  <a:lnTo>
                    <a:pt x="76" y="38"/>
                  </a:lnTo>
                  <a:lnTo>
                    <a:pt x="76" y="41"/>
                  </a:lnTo>
                  <a:lnTo>
                    <a:pt x="76" y="41"/>
                  </a:lnTo>
                  <a:lnTo>
                    <a:pt x="50" y="64"/>
                  </a:lnTo>
                  <a:lnTo>
                    <a:pt x="43" y="55"/>
                  </a:lnTo>
                  <a:lnTo>
                    <a:pt x="55" y="43"/>
                  </a:lnTo>
                  <a:lnTo>
                    <a:pt x="0" y="43"/>
                  </a:lnTo>
                  <a:lnTo>
                    <a:pt x="0" y="19"/>
                  </a:lnTo>
                  <a:lnTo>
                    <a:pt x="55" y="19"/>
                  </a:lnTo>
                  <a:lnTo>
                    <a:pt x="43" y="7"/>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7" name="Freeform 772"/>
            <p:cNvSpPr>
              <a:spLocks/>
            </p:cNvSpPr>
            <p:nvPr/>
          </p:nvSpPr>
          <p:spPr bwMode="auto">
            <a:xfrm>
              <a:off x="4480734" y="3054371"/>
              <a:ext cx="80254" cy="66295"/>
            </a:xfrm>
            <a:custGeom>
              <a:avLst/>
              <a:gdLst>
                <a:gd name="T0" fmla="*/ 0 w 83"/>
                <a:gd name="T1" fmla="*/ 33 h 64"/>
                <a:gd name="T2" fmla="*/ 0 w 83"/>
                <a:gd name="T3" fmla="*/ 33 h 64"/>
                <a:gd name="T4" fmla="*/ 0 w 83"/>
                <a:gd name="T5" fmla="*/ 33 h 64"/>
                <a:gd name="T6" fmla="*/ 8 w 83"/>
                <a:gd name="T7" fmla="*/ 26 h 64"/>
                <a:gd name="T8" fmla="*/ 8 w 83"/>
                <a:gd name="T9" fmla="*/ 26 h 64"/>
                <a:gd name="T10" fmla="*/ 8 w 83"/>
                <a:gd name="T11" fmla="*/ 26 h 64"/>
                <a:gd name="T12" fmla="*/ 34 w 83"/>
                <a:gd name="T13" fmla="*/ 0 h 64"/>
                <a:gd name="T14" fmla="*/ 41 w 83"/>
                <a:gd name="T15" fmla="*/ 10 h 64"/>
                <a:gd name="T16" fmla="*/ 29 w 83"/>
                <a:gd name="T17" fmla="*/ 21 h 64"/>
                <a:gd name="T18" fmla="*/ 83 w 83"/>
                <a:gd name="T19" fmla="*/ 21 h 64"/>
                <a:gd name="T20" fmla="*/ 83 w 83"/>
                <a:gd name="T21" fmla="*/ 45 h 64"/>
                <a:gd name="T22" fmla="*/ 29 w 83"/>
                <a:gd name="T23" fmla="*/ 45 h 64"/>
                <a:gd name="T24" fmla="*/ 41 w 83"/>
                <a:gd name="T25" fmla="*/ 57 h 64"/>
                <a:gd name="T26" fmla="*/ 34 w 83"/>
                <a:gd name="T27" fmla="*/ 64 h 64"/>
                <a:gd name="T28" fmla="*/ 8 w 83"/>
                <a:gd name="T29" fmla="*/ 40 h 64"/>
                <a:gd name="T30" fmla="*/ 8 w 83"/>
                <a:gd name="T31" fmla="*/ 40 h 64"/>
                <a:gd name="T32" fmla="*/ 8 w 83"/>
                <a:gd name="T33" fmla="*/ 40 h 64"/>
                <a:gd name="T34" fmla="*/ 0 w 83"/>
                <a:gd name="T3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64">
                  <a:moveTo>
                    <a:pt x="0" y="33"/>
                  </a:moveTo>
                  <a:lnTo>
                    <a:pt x="0" y="33"/>
                  </a:lnTo>
                  <a:lnTo>
                    <a:pt x="0" y="33"/>
                  </a:lnTo>
                  <a:lnTo>
                    <a:pt x="8" y="26"/>
                  </a:lnTo>
                  <a:lnTo>
                    <a:pt x="8" y="26"/>
                  </a:lnTo>
                  <a:lnTo>
                    <a:pt x="8" y="26"/>
                  </a:lnTo>
                  <a:lnTo>
                    <a:pt x="34" y="0"/>
                  </a:lnTo>
                  <a:lnTo>
                    <a:pt x="41" y="10"/>
                  </a:lnTo>
                  <a:lnTo>
                    <a:pt x="29" y="21"/>
                  </a:lnTo>
                  <a:lnTo>
                    <a:pt x="83" y="21"/>
                  </a:lnTo>
                  <a:lnTo>
                    <a:pt x="83" y="45"/>
                  </a:lnTo>
                  <a:lnTo>
                    <a:pt x="29" y="45"/>
                  </a:lnTo>
                  <a:lnTo>
                    <a:pt x="41" y="57"/>
                  </a:lnTo>
                  <a:lnTo>
                    <a:pt x="34" y="64"/>
                  </a:lnTo>
                  <a:lnTo>
                    <a:pt x="8" y="40"/>
                  </a:lnTo>
                  <a:lnTo>
                    <a:pt x="8" y="40"/>
                  </a:lnTo>
                  <a:lnTo>
                    <a:pt x="8" y="4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8" name="Freeform 773"/>
            <p:cNvSpPr>
              <a:spLocks/>
            </p:cNvSpPr>
            <p:nvPr/>
          </p:nvSpPr>
          <p:spPr bwMode="auto">
            <a:xfrm>
              <a:off x="4428520" y="2944570"/>
              <a:ext cx="171145" cy="195779"/>
            </a:xfrm>
            <a:custGeom>
              <a:avLst/>
              <a:gdLst>
                <a:gd name="T0" fmla="*/ 64 w 75"/>
                <a:gd name="T1" fmla="*/ 19 h 80"/>
                <a:gd name="T2" fmla="*/ 51 w 75"/>
                <a:gd name="T3" fmla="*/ 16 h 80"/>
                <a:gd name="T4" fmla="*/ 17 w 75"/>
                <a:gd name="T5" fmla="*/ 50 h 80"/>
                <a:gd name="T6" fmla="*/ 21 w 75"/>
                <a:gd name="T7" fmla="*/ 67 h 80"/>
                <a:gd name="T8" fmla="*/ 10 w 75"/>
                <a:gd name="T9" fmla="*/ 80 h 80"/>
                <a:gd name="T10" fmla="*/ 0 w 75"/>
                <a:gd name="T11" fmla="*/ 51 h 80"/>
                <a:gd name="T12" fmla="*/ 51 w 75"/>
                <a:gd name="T13" fmla="*/ 0 h 80"/>
                <a:gd name="T14" fmla="*/ 75 w 75"/>
                <a:gd name="T15" fmla="*/ 6 h 80"/>
                <a:gd name="T16" fmla="*/ 64 w 75"/>
                <a:gd name="T17"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0">
                  <a:moveTo>
                    <a:pt x="64" y="19"/>
                  </a:moveTo>
                  <a:cubicBezTo>
                    <a:pt x="60" y="17"/>
                    <a:pt x="56" y="16"/>
                    <a:pt x="51" y="16"/>
                  </a:cubicBezTo>
                  <a:cubicBezTo>
                    <a:pt x="32" y="16"/>
                    <a:pt x="17" y="31"/>
                    <a:pt x="17" y="50"/>
                  </a:cubicBezTo>
                  <a:cubicBezTo>
                    <a:pt x="17" y="57"/>
                    <a:pt x="18" y="62"/>
                    <a:pt x="21" y="67"/>
                  </a:cubicBezTo>
                  <a:cubicBezTo>
                    <a:pt x="10" y="80"/>
                    <a:pt x="10" y="80"/>
                    <a:pt x="10" y="80"/>
                  </a:cubicBezTo>
                  <a:cubicBezTo>
                    <a:pt x="4" y="71"/>
                    <a:pt x="0" y="61"/>
                    <a:pt x="0" y="51"/>
                  </a:cubicBezTo>
                  <a:cubicBezTo>
                    <a:pt x="0" y="23"/>
                    <a:pt x="23" y="0"/>
                    <a:pt x="51" y="0"/>
                  </a:cubicBezTo>
                  <a:cubicBezTo>
                    <a:pt x="60" y="0"/>
                    <a:pt x="68" y="2"/>
                    <a:pt x="75" y="6"/>
                  </a:cubicBezTo>
                  <a:lnTo>
                    <a:pt x="6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4314889" y="3269033"/>
            <a:ext cx="656744"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Replay</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20" name="Oval 1414"/>
          <p:cNvSpPr>
            <a:spLocks noChangeArrowheads="1"/>
          </p:cNvSpPr>
          <p:nvPr/>
        </p:nvSpPr>
        <p:spPr bwMode="auto">
          <a:xfrm>
            <a:off x="4365214" y="2109005"/>
            <a:ext cx="345190" cy="369805"/>
          </a:xfrm>
          <a:prstGeom prst="ellipse">
            <a:avLst/>
          </a:prstGeom>
          <a:solidFill>
            <a:srgbClr val="0070C0"/>
          </a:solidFill>
          <a:ln>
            <a:noFill/>
          </a:ln>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1" name="Freeform 1415"/>
          <p:cNvSpPr>
            <a:spLocks/>
          </p:cNvSpPr>
          <p:nvPr/>
        </p:nvSpPr>
        <p:spPr bwMode="auto">
          <a:xfrm>
            <a:off x="4410659" y="2160798"/>
            <a:ext cx="233028" cy="256896"/>
          </a:xfrm>
          <a:custGeom>
            <a:avLst/>
            <a:gdLst>
              <a:gd name="T0" fmla="*/ 85 w 102"/>
              <a:gd name="T1" fmla="*/ 95 h 105"/>
              <a:gd name="T2" fmla="*/ 74 w 102"/>
              <a:gd name="T3" fmla="*/ 89 h 105"/>
              <a:gd name="T4" fmla="*/ 64 w 102"/>
              <a:gd name="T5" fmla="*/ 90 h 105"/>
              <a:gd name="T6" fmla="*/ 62 w 102"/>
              <a:gd name="T7" fmla="*/ 87 h 105"/>
              <a:gd name="T8" fmla="*/ 53 w 102"/>
              <a:gd name="T9" fmla="*/ 87 h 105"/>
              <a:gd name="T10" fmla="*/ 39 w 102"/>
              <a:gd name="T11" fmla="*/ 99 h 105"/>
              <a:gd name="T12" fmla="*/ 26 w 102"/>
              <a:gd name="T13" fmla="*/ 86 h 105"/>
              <a:gd name="T14" fmla="*/ 28 w 102"/>
              <a:gd name="T15" fmla="*/ 79 h 105"/>
              <a:gd name="T16" fmla="*/ 19 w 102"/>
              <a:gd name="T17" fmla="*/ 68 h 105"/>
              <a:gd name="T18" fmla="*/ 13 w 102"/>
              <a:gd name="T19" fmla="*/ 69 h 105"/>
              <a:gd name="T20" fmla="*/ 0 w 102"/>
              <a:gd name="T21" fmla="*/ 56 h 105"/>
              <a:gd name="T22" fmla="*/ 13 w 102"/>
              <a:gd name="T23" fmla="*/ 42 h 105"/>
              <a:gd name="T24" fmla="*/ 19 w 102"/>
              <a:gd name="T25" fmla="*/ 44 h 105"/>
              <a:gd name="T26" fmla="*/ 28 w 102"/>
              <a:gd name="T27" fmla="*/ 33 h 105"/>
              <a:gd name="T28" fmla="*/ 26 w 102"/>
              <a:gd name="T29" fmla="*/ 26 h 105"/>
              <a:gd name="T30" fmla="*/ 39 w 102"/>
              <a:gd name="T31" fmla="*/ 12 h 105"/>
              <a:gd name="T32" fmla="*/ 49 w 102"/>
              <a:gd name="T33" fmla="*/ 17 h 105"/>
              <a:gd name="T34" fmla="*/ 62 w 102"/>
              <a:gd name="T35" fmla="*/ 11 h 105"/>
              <a:gd name="T36" fmla="*/ 61 w 102"/>
              <a:gd name="T37" fmla="*/ 8 h 105"/>
              <a:gd name="T38" fmla="*/ 69 w 102"/>
              <a:gd name="T39" fmla="*/ 0 h 105"/>
              <a:gd name="T40" fmla="*/ 77 w 102"/>
              <a:gd name="T41" fmla="*/ 8 h 105"/>
              <a:gd name="T42" fmla="*/ 69 w 102"/>
              <a:gd name="T43" fmla="*/ 16 h 105"/>
              <a:gd name="T44" fmla="*/ 63 w 102"/>
              <a:gd name="T45" fmla="*/ 13 h 105"/>
              <a:gd name="T46" fmla="*/ 51 w 102"/>
              <a:gd name="T47" fmla="*/ 19 h 105"/>
              <a:gd name="T48" fmla="*/ 53 w 102"/>
              <a:gd name="T49" fmla="*/ 26 h 105"/>
              <a:gd name="T50" fmla="*/ 50 w 102"/>
              <a:gd name="T51" fmla="*/ 34 h 105"/>
              <a:gd name="T52" fmla="*/ 62 w 102"/>
              <a:gd name="T53" fmla="*/ 40 h 105"/>
              <a:gd name="T54" fmla="*/ 69 w 102"/>
              <a:gd name="T55" fmla="*/ 36 h 105"/>
              <a:gd name="T56" fmla="*/ 77 w 102"/>
              <a:gd name="T57" fmla="*/ 43 h 105"/>
              <a:gd name="T58" fmla="*/ 69 w 102"/>
              <a:gd name="T59" fmla="*/ 51 h 105"/>
              <a:gd name="T60" fmla="*/ 61 w 102"/>
              <a:gd name="T61" fmla="*/ 43 h 105"/>
              <a:gd name="T62" fmla="*/ 61 w 102"/>
              <a:gd name="T63" fmla="*/ 42 h 105"/>
              <a:gd name="T64" fmla="*/ 47 w 102"/>
              <a:gd name="T65" fmla="*/ 36 h 105"/>
              <a:gd name="T66" fmla="*/ 39 w 102"/>
              <a:gd name="T67" fmla="*/ 39 h 105"/>
              <a:gd name="T68" fmla="*/ 32 w 102"/>
              <a:gd name="T69" fmla="*/ 36 h 105"/>
              <a:gd name="T70" fmla="*/ 23 w 102"/>
              <a:gd name="T71" fmla="*/ 46 h 105"/>
              <a:gd name="T72" fmla="*/ 26 w 102"/>
              <a:gd name="T73" fmla="*/ 56 h 105"/>
              <a:gd name="T74" fmla="*/ 22 w 102"/>
              <a:gd name="T75" fmla="*/ 65 h 105"/>
              <a:gd name="T76" fmla="*/ 32 w 102"/>
              <a:gd name="T77" fmla="*/ 75 h 105"/>
              <a:gd name="T78" fmla="*/ 39 w 102"/>
              <a:gd name="T79" fmla="*/ 73 h 105"/>
              <a:gd name="T80" fmla="*/ 53 w 102"/>
              <a:gd name="T81" fmla="*/ 85 h 105"/>
              <a:gd name="T82" fmla="*/ 61 w 102"/>
              <a:gd name="T83" fmla="*/ 84 h 105"/>
              <a:gd name="T84" fmla="*/ 63 w 102"/>
              <a:gd name="T85" fmla="*/ 79 h 105"/>
              <a:gd name="T86" fmla="*/ 73 w 102"/>
              <a:gd name="T87" fmla="*/ 77 h 105"/>
              <a:gd name="T88" fmla="*/ 82 w 102"/>
              <a:gd name="T89" fmla="*/ 68 h 105"/>
              <a:gd name="T90" fmla="*/ 81 w 102"/>
              <a:gd name="T91" fmla="*/ 57 h 105"/>
              <a:gd name="T92" fmla="*/ 92 w 102"/>
              <a:gd name="T93" fmla="*/ 57 h 105"/>
              <a:gd name="T94" fmla="*/ 93 w 102"/>
              <a:gd name="T95" fmla="*/ 67 h 105"/>
              <a:gd name="T96" fmla="*/ 84 w 102"/>
              <a:gd name="T97" fmla="*/ 70 h 105"/>
              <a:gd name="T98" fmla="*/ 75 w 102"/>
              <a:gd name="T99" fmla="*/ 79 h 105"/>
              <a:gd name="T100" fmla="*/ 76 w 102"/>
              <a:gd name="T101" fmla="*/ 87 h 105"/>
              <a:gd name="T102" fmla="*/ 86 w 102"/>
              <a:gd name="T103" fmla="*/ 92 h 105"/>
              <a:gd name="T104" fmla="*/ 96 w 102"/>
              <a:gd name="T105" fmla="*/ 89 h 105"/>
              <a:gd name="T106" fmla="*/ 100 w 102"/>
              <a:gd name="T107" fmla="*/ 100 h 105"/>
              <a:gd name="T108" fmla="*/ 89 w 102"/>
              <a:gd name="T109" fmla="*/ 103 h 105"/>
              <a:gd name="T110" fmla="*/ 85 w 102"/>
              <a:gd name="T111"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 h="105">
                <a:moveTo>
                  <a:pt x="85" y="95"/>
                </a:moveTo>
                <a:cubicBezTo>
                  <a:pt x="74" y="89"/>
                  <a:pt x="74" y="89"/>
                  <a:pt x="74" y="89"/>
                </a:cubicBezTo>
                <a:cubicBezTo>
                  <a:pt x="71" y="92"/>
                  <a:pt x="67" y="92"/>
                  <a:pt x="64" y="90"/>
                </a:cubicBezTo>
                <a:cubicBezTo>
                  <a:pt x="63" y="89"/>
                  <a:pt x="62" y="88"/>
                  <a:pt x="62" y="87"/>
                </a:cubicBezTo>
                <a:cubicBezTo>
                  <a:pt x="53" y="87"/>
                  <a:pt x="53" y="87"/>
                  <a:pt x="53" y="87"/>
                </a:cubicBezTo>
                <a:cubicBezTo>
                  <a:pt x="52" y="94"/>
                  <a:pt x="46" y="99"/>
                  <a:pt x="39" y="99"/>
                </a:cubicBezTo>
                <a:cubicBezTo>
                  <a:pt x="32" y="99"/>
                  <a:pt x="26" y="93"/>
                  <a:pt x="26" y="86"/>
                </a:cubicBezTo>
                <a:cubicBezTo>
                  <a:pt x="26" y="83"/>
                  <a:pt x="27" y="81"/>
                  <a:pt x="28" y="79"/>
                </a:cubicBezTo>
                <a:cubicBezTo>
                  <a:pt x="19" y="68"/>
                  <a:pt x="19" y="68"/>
                  <a:pt x="19" y="68"/>
                </a:cubicBezTo>
                <a:cubicBezTo>
                  <a:pt x="17" y="68"/>
                  <a:pt x="15" y="69"/>
                  <a:pt x="13" y="69"/>
                </a:cubicBezTo>
                <a:cubicBezTo>
                  <a:pt x="6" y="69"/>
                  <a:pt x="0" y="63"/>
                  <a:pt x="0" y="56"/>
                </a:cubicBezTo>
                <a:cubicBezTo>
                  <a:pt x="0" y="48"/>
                  <a:pt x="6" y="42"/>
                  <a:pt x="13" y="42"/>
                </a:cubicBezTo>
                <a:cubicBezTo>
                  <a:pt x="15" y="42"/>
                  <a:pt x="17" y="43"/>
                  <a:pt x="19" y="44"/>
                </a:cubicBezTo>
                <a:cubicBezTo>
                  <a:pt x="28" y="33"/>
                  <a:pt x="28" y="33"/>
                  <a:pt x="28" y="33"/>
                </a:cubicBezTo>
                <a:cubicBezTo>
                  <a:pt x="27" y="31"/>
                  <a:pt x="26" y="28"/>
                  <a:pt x="26" y="26"/>
                </a:cubicBezTo>
                <a:cubicBezTo>
                  <a:pt x="26" y="18"/>
                  <a:pt x="32" y="12"/>
                  <a:pt x="39" y="12"/>
                </a:cubicBezTo>
                <a:cubicBezTo>
                  <a:pt x="43" y="12"/>
                  <a:pt x="47" y="14"/>
                  <a:pt x="49" y="17"/>
                </a:cubicBezTo>
                <a:cubicBezTo>
                  <a:pt x="62" y="11"/>
                  <a:pt x="62" y="11"/>
                  <a:pt x="62" y="11"/>
                </a:cubicBezTo>
                <a:cubicBezTo>
                  <a:pt x="61" y="10"/>
                  <a:pt x="61" y="9"/>
                  <a:pt x="61" y="8"/>
                </a:cubicBezTo>
                <a:cubicBezTo>
                  <a:pt x="61" y="4"/>
                  <a:pt x="65" y="0"/>
                  <a:pt x="69" y="0"/>
                </a:cubicBezTo>
                <a:cubicBezTo>
                  <a:pt x="73" y="0"/>
                  <a:pt x="77" y="4"/>
                  <a:pt x="77" y="8"/>
                </a:cubicBezTo>
                <a:cubicBezTo>
                  <a:pt x="77" y="12"/>
                  <a:pt x="73" y="16"/>
                  <a:pt x="69" y="16"/>
                </a:cubicBezTo>
                <a:cubicBezTo>
                  <a:pt x="67" y="16"/>
                  <a:pt x="65" y="15"/>
                  <a:pt x="63" y="13"/>
                </a:cubicBezTo>
                <a:cubicBezTo>
                  <a:pt x="51" y="19"/>
                  <a:pt x="51" y="19"/>
                  <a:pt x="51" y="19"/>
                </a:cubicBezTo>
                <a:cubicBezTo>
                  <a:pt x="52" y="21"/>
                  <a:pt x="53" y="23"/>
                  <a:pt x="53" y="26"/>
                </a:cubicBezTo>
                <a:cubicBezTo>
                  <a:pt x="53" y="29"/>
                  <a:pt x="51" y="32"/>
                  <a:pt x="50" y="34"/>
                </a:cubicBezTo>
                <a:cubicBezTo>
                  <a:pt x="62" y="40"/>
                  <a:pt x="62" y="40"/>
                  <a:pt x="62" y="40"/>
                </a:cubicBezTo>
                <a:cubicBezTo>
                  <a:pt x="63" y="37"/>
                  <a:pt x="66" y="36"/>
                  <a:pt x="69" y="36"/>
                </a:cubicBezTo>
                <a:cubicBezTo>
                  <a:pt x="73" y="36"/>
                  <a:pt x="77" y="39"/>
                  <a:pt x="77" y="43"/>
                </a:cubicBezTo>
                <a:cubicBezTo>
                  <a:pt x="77" y="47"/>
                  <a:pt x="73" y="51"/>
                  <a:pt x="69" y="51"/>
                </a:cubicBezTo>
                <a:cubicBezTo>
                  <a:pt x="65" y="51"/>
                  <a:pt x="61" y="47"/>
                  <a:pt x="61" y="43"/>
                </a:cubicBezTo>
                <a:cubicBezTo>
                  <a:pt x="61" y="43"/>
                  <a:pt x="61" y="43"/>
                  <a:pt x="61" y="42"/>
                </a:cubicBezTo>
                <a:cubicBezTo>
                  <a:pt x="47" y="36"/>
                  <a:pt x="47" y="36"/>
                  <a:pt x="47" y="36"/>
                </a:cubicBezTo>
                <a:cubicBezTo>
                  <a:pt x="45" y="38"/>
                  <a:pt x="42" y="39"/>
                  <a:pt x="39" y="39"/>
                </a:cubicBezTo>
                <a:cubicBezTo>
                  <a:pt x="37" y="39"/>
                  <a:pt x="34" y="38"/>
                  <a:pt x="32" y="36"/>
                </a:cubicBezTo>
                <a:cubicBezTo>
                  <a:pt x="23" y="46"/>
                  <a:pt x="23" y="46"/>
                  <a:pt x="23" y="46"/>
                </a:cubicBezTo>
                <a:cubicBezTo>
                  <a:pt x="25" y="49"/>
                  <a:pt x="26" y="52"/>
                  <a:pt x="26" y="56"/>
                </a:cubicBezTo>
                <a:cubicBezTo>
                  <a:pt x="26" y="59"/>
                  <a:pt x="25" y="63"/>
                  <a:pt x="22" y="65"/>
                </a:cubicBezTo>
                <a:cubicBezTo>
                  <a:pt x="32" y="75"/>
                  <a:pt x="32" y="75"/>
                  <a:pt x="32" y="75"/>
                </a:cubicBezTo>
                <a:cubicBezTo>
                  <a:pt x="34" y="74"/>
                  <a:pt x="37" y="73"/>
                  <a:pt x="39" y="73"/>
                </a:cubicBezTo>
                <a:cubicBezTo>
                  <a:pt x="46" y="73"/>
                  <a:pt x="52" y="78"/>
                  <a:pt x="53" y="85"/>
                </a:cubicBezTo>
                <a:cubicBezTo>
                  <a:pt x="61" y="84"/>
                  <a:pt x="61" y="84"/>
                  <a:pt x="61" y="84"/>
                </a:cubicBezTo>
                <a:cubicBezTo>
                  <a:pt x="61" y="82"/>
                  <a:pt x="61" y="80"/>
                  <a:pt x="63" y="79"/>
                </a:cubicBezTo>
                <a:cubicBezTo>
                  <a:pt x="65" y="76"/>
                  <a:pt x="70" y="75"/>
                  <a:pt x="73" y="77"/>
                </a:cubicBezTo>
                <a:cubicBezTo>
                  <a:pt x="82" y="68"/>
                  <a:pt x="82" y="68"/>
                  <a:pt x="82" y="68"/>
                </a:cubicBezTo>
                <a:cubicBezTo>
                  <a:pt x="79" y="65"/>
                  <a:pt x="78" y="60"/>
                  <a:pt x="81" y="57"/>
                </a:cubicBezTo>
                <a:cubicBezTo>
                  <a:pt x="84" y="54"/>
                  <a:pt x="89" y="54"/>
                  <a:pt x="92" y="57"/>
                </a:cubicBezTo>
                <a:cubicBezTo>
                  <a:pt x="95" y="59"/>
                  <a:pt x="96" y="64"/>
                  <a:pt x="93" y="67"/>
                </a:cubicBezTo>
                <a:cubicBezTo>
                  <a:pt x="91" y="70"/>
                  <a:pt x="87" y="71"/>
                  <a:pt x="84" y="70"/>
                </a:cubicBezTo>
                <a:cubicBezTo>
                  <a:pt x="75" y="79"/>
                  <a:pt x="75" y="79"/>
                  <a:pt x="75" y="79"/>
                </a:cubicBezTo>
                <a:cubicBezTo>
                  <a:pt x="77" y="81"/>
                  <a:pt x="77" y="84"/>
                  <a:pt x="76" y="87"/>
                </a:cubicBezTo>
                <a:cubicBezTo>
                  <a:pt x="86" y="92"/>
                  <a:pt x="86" y="92"/>
                  <a:pt x="86" y="92"/>
                </a:cubicBezTo>
                <a:cubicBezTo>
                  <a:pt x="88" y="89"/>
                  <a:pt x="92" y="87"/>
                  <a:pt x="96" y="89"/>
                </a:cubicBezTo>
                <a:cubicBezTo>
                  <a:pt x="100" y="91"/>
                  <a:pt x="102" y="96"/>
                  <a:pt x="100" y="100"/>
                </a:cubicBezTo>
                <a:cubicBezTo>
                  <a:pt x="98" y="103"/>
                  <a:pt x="93" y="105"/>
                  <a:pt x="89" y="103"/>
                </a:cubicBezTo>
                <a:cubicBezTo>
                  <a:pt x="86" y="102"/>
                  <a:pt x="85" y="98"/>
                  <a:pt x="85"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nvGrpSpPr>
          <p:cNvPr id="172" name="Group 171">
            <a:extLst>
              <a:ext uri="{FF2B5EF4-FFF2-40B4-BE49-F238E27FC236}">
                <a16:creationId xmlns:a16="http://schemas.microsoft.com/office/drawing/2014/main" id="{6AFA3B21-CBEB-4641-B842-8AA0DBC5F349}"/>
              </a:ext>
            </a:extLst>
          </p:cNvPr>
          <p:cNvGrpSpPr/>
          <p:nvPr/>
        </p:nvGrpSpPr>
        <p:grpSpPr>
          <a:xfrm>
            <a:off x="5404842" y="2113551"/>
            <a:ext cx="352046" cy="377151"/>
            <a:chOff x="5404842" y="2113551"/>
            <a:chExt cx="352046" cy="377151"/>
          </a:xfrm>
        </p:grpSpPr>
        <p:sp>
          <p:nvSpPr>
            <p:cNvPr id="23" name="Oval 156"/>
            <p:cNvSpPr>
              <a:spLocks noChangeArrowheads="1"/>
            </p:cNvSpPr>
            <p:nvPr/>
          </p:nvSpPr>
          <p:spPr bwMode="auto">
            <a:xfrm>
              <a:off x="5404842" y="2113551"/>
              <a:ext cx="352046" cy="377151"/>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4" name="Freeform 157"/>
            <p:cNvSpPr>
              <a:spLocks/>
            </p:cNvSpPr>
            <p:nvPr/>
          </p:nvSpPr>
          <p:spPr bwMode="auto">
            <a:xfrm>
              <a:off x="5476829" y="2165317"/>
              <a:ext cx="207086" cy="122547"/>
            </a:xfrm>
            <a:custGeom>
              <a:avLst/>
              <a:gdLst>
                <a:gd name="T0" fmla="*/ 63 w 89"/>
                <a:gd name="T1" fmla="*/ 49 h 49"/>
                <a:gd name="T2" fmla="*/ 63 w 89"/>
                <a:gd name="T3" fmla="*/ 45 h 49"/>
                <a:gd name="T4" fmla="*/ 44 w 89"/>
                <a:gd name="T5" fmla="*/ 26 h 49"/>
                <a:gd name="T6" fmla="*/ 25 w 89"/>
                <a:gd name="T7" fmla="*/ 45 h 49"/>
                <a:gd name="T8" fmla="*/ 25 w 89"/>
                <a:gd name="T9" fmla="*/ 49 h 49"/>
                <a:gd name="T10" fmla="*/ 19 w 89"/>
                <a:gd name="T11" fmla="*/ 49 h 49"/>
                <a:gd name="T12" fmla="*/ 19 w 89"/>
                <a:gd name="T13" fmla="*/ 48 h 49"/>
                <a:gd name="T14" fmla="*/ 9 w 89"/>
                <a:gd name="T15" fmla="*/ 43 h 49"/>
                <a:gd name="T16" fmla="*/ 6 w 89"/>
                <a:gd name="T17" fmla="*/ 48 h 49"/>
                <a:gd name="T18" fmla="*/ 0 w 89"/>
                <a:gd name="T19" fmla="*/ 34 h 49"/>
                <a:gd name="T20" fmla="*/ 15 w 89"/>
                <a:gd name="T21" fmla="*/ 31 h 49"/>
                <a:gd name="T22" fmla="*/ 12 w 89"/>
                <a:gd name="T23" fmla="*/ 36 h 49"/>
                <a:gd name="T24" fmla="*/ 19 w 89"/>
                <a:gd name="T25" fmla="*/ 40 h 49"/>
                <a:gd name="T26" fmla="*/ 40 w 89"/>
                <a:gd name="T27" fmla="*/ 20 h 49"/>
                <a:gd name="T28" fmla="*/ 40 w 89"/>
                <a:gd name="T29" fmla="*/ 12 h 49"/>
                <a:gd name="T30" fmla="*/ 34 w 89"/>
                <a:gd name="T31" fmla="*/ 12 h 49"/>
                <a:gd name="T32" fmla="*/ 44 w 89"/>
                <a:gd name="T33" fmla="*/ 0 h 49"/>
                <a:gd name="T34" fmla="*/ 54 w 89"/>
                <a:gd name="T35" fmla="*/ 12 h 49"/>
                <a:gd name="T36" fmla="*/ 48 w 89"/>
                <a:gd name="T37" fmla="*/ 12 h 49"/>
                <a:gd name="T38" fmla="*/ 48 w 89"/>
                <a:gd name="T39" fmla="*/ 20 h 49"/>
                <a:gd name="T40" fmla="*/ 69 w 89"/>
                <a:gd name="T41" fmla="*/ 40 h 49"/>
                <a:gd name="T42" fmla="*/ 76 w 89"/>
                <a:gd name="T43" fmla="*/ 36 h 49"/>
                <a:gd name="T44" fmla="*/ 74 w 89"/>
                <a:gd name="T45" fmla="*/ 31 h 49"/>
                <a:gd name="T46" fmla="*/ 89 w 89"/>
                <a:gd name="T47" fmla="*/ 34 h 49"/>
                <a:gd name="T48" fmla="*/ 83 w 89"/>
                <a:gd name="T49" fmla="*/ 48 h 49"/>
                <a:gd name="T50" fmla="*/ 80 w 89"/>
                <a:gd name="T51" fmla="*/ 43 h 49"/>
                <a:gd name="T52" fmla="*/ 69 w 89"/>
                <a:gd name="T53" fmla="*/ 49 h 49"/>
                <a:gd name="T54" fmla="*/ 69 w 89"/>
                <a:gd name="T55" fmla="*/ 49 h 49"/>
                <a:gd name="T56" fmla="*/ 63 w 89"/>
                <a:gd name="T5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 h="49">
                  <a:moveTo>
                    <a:pt x="63" y="49"/>
                  </a:moveTo>
                  <a:cubicBezTo>
                    <a:pt x="63" y="48"/>
                    <a:pt x="63" y="46"/>
                    <a:pt x="63" y="45"/>
                  </a:cubicBezTo>
                  <a:cubicBezTo>
                    <a:pt x="63" y="34"/>
                    <a:pt x="54" y="26"/>
                    <a:pt x="44" y="26"/>
                  </a:cubicBezTo>
                  <a:cubicBezTo>
                    <a:pt x="33" y="26"/>
                    <a:pt x="25" y="34"/>
                    <a:pt x="25" y="45"/>
                  </a:cubicBezTo>
                  <a:cubicBezTo>
                    <a:pt x="25" y="46"/>
                    <a:pt x="25" y="48"/>
                    <a:pt x="25" y="49"/>
                  </a:cubicBezTo>
                  <a:cubicBezTo>
                    <a:pt x="19" y="49"/>
                    <a:pt x="19" y="49"/>
                    <a:pt x="19" y="49"/>
                  </a:cubicBezTo>
                  <a:cubicBezTo>
                    <a:pt x="19" y="49"/>
                    <a:pt x="19" y="49"/>
                    <a:pt x="19" y="48"/>
                  </a:cubicBezTo>
                  <a:cubicBezTo>
                    <a:pt x="9" y="43"/>
                    <a:pt x="9" y="43"/>
                    <a:pt x="9" y="43"/>
                  </a:cubicBezTo>
                  <a:cubicBezTo>
                    <a:pt x="6" y="48"/>
                    <a:pt x="6" y="48"/>
                    <a:pt x="6" y="48"/>
                  </a:cubicBezTo>
                  <a:cubicBezTo>
                    <a:pt x="0" y="34"/>
                    <a:pt x="0" y="34"/>
                    <a:pt x="0" y="34"/>
                  </a:cubicBezTo>
                  <a:cubicBezTo>
                    <a:pt x="15" y="31"/>
                    <a:pt x="15" y="31"/>
                    <a:pt x="15" y="31"/>
                  </a:cubicBezTo>
                  <a:cubicBezTo>
                    <a:pt x="12" y="36"/>
                    <a:pt x="12" y="36"/>
                    <a:pt x="12" y="36"/>
                  </a:cubicBezTo>
                  <a:cubicBezTo>
                    <a:pt x="19" y="40"/>
                    <a:pt x="19" y="40"/>
                    <a:pt x="19" y="40"/>
                  </a:cubicBezTo>
                  <a:cubicBezTo>
                    <a:pt x="21" y="29"/>
                    <a:pt x="30" y="21"/>
                    <a:pt x="40" y="20"/>
                  </a:cubicBezTo>
                  <a:cubicBezTo>
                    <a:pt x="40" y="12"/>
                    <a:pt x="40" y="12"/>
                    <a:pt x="40" y="12"/>
                  </a:cubicBezTo>
                  <a:cubicBezTo>
                    <a:pt x="34" y="12"/>
                    <a:pt x="34" y="12"/>
                    <a:pt x="34" y="12"/>
                  </a:cubicBezTo>
                  <a:cubicBezTo>
                    <a:pt x="44" y="0"/>
                    <a:pt x="44" y="0"/>
                    <a:pt x="44" y="0"/>
                  </a:cubicBezTo>
                  <a:cubicBezTo>
                    <a:pt x="54" y="12"/>
                    <a:pt x="54" y="12"/>
                    <a:pt x="54" y="12"/>
                  </a:cubicBezTo>
                  <a:cubicBezTo>
                    <a:pt x="48" y="12"/>
                    <a:pt x="48" y="12"/>
                    <a:pt x="48" y="12"/>
                  </a:cubicBezTo>
                  <a:cubicBezTo>
                    <a:pt x="48" y="20"/>
                    <a:pt x="48" y="20"/>
                    <a:pt x="48" y="20"/>
                  </a:cubicBezTo>
                  <a:cubicBezTo>
                    <a:pt x="59" y="21"/>
                    <a:pt x="67" y="29"/>
                    <a:pt x="69" y="40"/>
                  </a:cubicBezTo>
                  <a:cubicBezTo>
                    <a:pt x="76" y="36"/>
                    <a:pt x="76" y="36"/>
                    <a:pt x="76" y="36"/>
                  </a:cubicBezTo>
                  <a:cubicBezTo>
                    <a:pt x="74" y="31"/>
                    <a:pt x="74" y="31"/>
                    <a:pt x="74" y="31"/>
                  </a:cubicBezTo>
                  <a:cubicBezTo>
                    <a:pt x="89" y="34"/>
                    <a:pt x="89" y="34"/>
                    <a:pt x="89" y="34"/>
                  </a:cubicBezTo>
                  <a:cubicBezTo>
                    <a:pt x="83" y="48"/>
                    <a:pt x="83" y="48"/>
                    <a:pt x="83" y="48"/>
                  </a:cubicBezTo>
                  <a:cubicBezTo>
                    <a:pt x="80" y="43"/>
                    <a:pt x="80" y="43"/>
                    <a:pt x="80" y="43"/>
                  </a:cubicBezTo>
                  <a:cubicBezTo>
                    <a:pt x="69" y="49"/>
                    <a:pt x="69" y="49"/>
                    <a:pt x="69" y="49"/>
                  </a:cubicBezTo>
                  <a:cubicBezTo>
                    <a:pt x="69" y="49"/>
                    <a:pt x="69" y="49"/>
                    <a:pt x="69" y="49"/>
                  </a:cubicBezTo>
                  <a:lnTo>
                    <a:pt x="63"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5" name="Freeform 158"/>
            <p:cNvSpPr>
              <a:spLocks/>
            </p:cNvSpPr>
            <p:nvPr/>
          </p:nvSpPr>
          <p:spPr bwMode="auto">
            <a:xfrm>
              <a:off x="5509371" y="2322727"/>
              <a:ext cx="140030" cy="117265"/>
            </a:xfrm>
            <a:custGeom>
              <a:avLst/>
              <a:gdLst>
                <a:gd name="T0" fmla="*/ 29 w 60"/>
                <a:gd name="T1" fmla="*/ 47 h 47"/>
                <a:gd name="T2" fmla="*/ 0 w 60"/>
                <a:gd name="T3" fmla="*/ 27 h 47"/>
                <a:gd name="T4" fmla="*/ 0 w 60"/>
                <a:gd name="T5" fmla="*/ 17 h 47"/>
                <a:gd name="T6" fmla="*/ 19 w 60"/>
                <a:gd name="T7" fmla="*/ 0 h 47"/>
                <a:gd name="T8" fmla="*/ 30 w 60"/>
                <a:gd name="T9" fmla="*/ 34 h 47"/>
                <a:gd name="T10" fmla="*/ 41 w 60"/>
                <a:gd name="T11" fmla="*/ 0 h 47"/>
                <a:gd name="T12" fmla="*/ 60 w 60"/>
                <a:gd name="T13" fmla="*/ 17 h 47"/>
                <a:gd name="T14" fmla="*/ 60 w 60"/>
                <a:gd name="T15" fmla="*/ 27 h 47"/>
                <a:gd name="T16" fmla="*/ 31 w 60"/>
                <a:gd name="T17" fmla="*/ 47 h 47"/>
                <a:gd name="T18" fmla="*/ 29 w 60"/>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7">
                  <a:moveTo>
                    <a:pt x="29" y="47"/>
                  </a:moveTo>
                  <a:cubicBezTo>
                    <a:pt x="4" y="47"/>
                    <a:pt x="0" y="27"/>
                    <a:pt x="0" y="27"/>
                  </a:cubicBezTo>
                  <a:cubicBezTo>
                    <a:pt x="0" y="17"/>
                    <a:pt x="0" y="17"/>
                    <a:pt x="0" y="17"/>
                  </a:cubicBezTo>
                  <a:cubicBezTo>
                    <a:pt x="0" y="6"/>
                    <a:pt x="10" y="2"/>
                    <a:pt x="19" y="0"/>
                  </a:cubicBezTo>
                  <a:cubicBezTo>
                    <a:pt x="30" y="34"/>
                    <a:pt x="30" y="34"/>
                    <a:pt x="30" y="34"/>
                  </a:cubicBezTo>
                  <a:cubicBezTo>
                    <a:pt x="41" y="0"/>
                    <a:pt x="41" y="0"/>
                    <a:pt x="41" y="0"/>
                  </a:cubicBezTo>
                  <a:cubicBezTo>
                    <a:pt x="50" y="2"/>
                    <a:pt x="60" y="6"/>
                    <a:pt x="60" y="17"/>
                  </a:cubicBezTo>
                  <a:cubicBezTo>
                    <a:pt x="60" y="27"/>
                    <a:pt x="60" y="27"/>
                    <a:pt x="60" y="27"/>
                  </a:cubicBezTo>
                  <a:cubicBezTo>
                    <a:pt x="60" y="27"/>
                    <a:pt x="57" y="47"/>
                    <a:pt x="31" y="47"/>
                  </a:cubicBezTo>
                  <a:lnTo>
                    <a:pt x="29"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6" name="Freeform 159"/>
            <p:cNvSpPr>
              <a:spLocks/>
            </p:cNvSpPr>
            <p:nvPr/>
          </p:nvSpPr>
          <p:spPr bwMode="auto">
            <a:xfrm>
              <a:off x="5574455" y="2342800"/>
              <a:ext cx="9861" cy="27467"/>
            </a:xfrm>
            <a:custGeom>
              <a:avLst/>
              <a:gdLst>
                <a:gd name="T0" fmla="*/ 10 w 10"/>
                <a:gd name="T1" fmla="*/ 10 h 26"/>
                <a:gd name="T2" fmla="*/ 5 w 10"/>
                <a:gd name="T3" fmla="*/ 26 h 26"/>
                <a:gd name="T4" fmla="*/ 0 w 10"/>
                <a:gd name="T5" fmla="*/ 10 h 26"/>
                <a:gd name="T6" fmla="*/ 3 w 10"/>
                <a:gd name="T7" fmla="*/ 0 h 26"/>
                <a:gd name="T8" fmla="*/ 5 w 10"/>
                <a:gd name="T9" fmla="*/ 0 h 26"/>
                <a:gd name="T10" fmla="*/ 7 w 10"/>
                <a:gd name="T11" fmla="*/ 0 h 26"/>
                <a:gd name="T12" fmla="*/ 10 w 10"/>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0" h="26">
                  <a:moveTo>
                    <a:pt x="10" y="10"/>
                  </a:moveTo>
                  <a:lnTo>
                    <a:pt x="5" y="26"/>
                  </a:lnTo>
                  <a:lnTo>
                    <a:pt x="0" y="10"/>
                  </a:lnTo>
                  <a:lnTo>
                    <a:pt x="3" y="0"/>
                  </a:lnTo>
                  <a:lnTo>
                    <a:pt x="5" y="0"/>
                  </a:lnTo>
                  <a:lnTo>
                    <a:pt x="7" y="0"/>
                  </a:lnTo>
                  <a:lnTo>
                    <a:pt x="1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7" name="Freeform 160"/>
            <p:cNvSpPr>
              <a:spLocks/>
            </p:cNvSpPr>
            <p:nvPr/>
          </p:nvSpPr>
          <p:spPr bwMode="auto">
            <a:xfrm>
              <a:off x="5548816" y="2250889"/>
              <a:ext cx="61140" cy="77120"/>
            </a:xfrm>
            <a:custGeom>
              <a:avLst/>
              <a:gdLst>
                <a:gd name="T0" fmla="*/ 1 w 26"/>
                <a:gd name="T1" fmla="*/ 13 h 31"/>
                <a:gd name="T2" fmla="*/ 13 w 26"/>
                <a:gd name="T3" fmla="*/ 0 h 31"/>
                <a:gd name="T4" fmla="*/ 25 w 26"/>
                <a:gd name="T5" fmla="*/ 13 h 31"/>
                <a:gd name="T6" fmla="*/ 26 w 26"/>
                <a:gd name="T7" fmla="*/ 17 h 31"/>
                <a:gd name="T8" fmla="*/ 24 w 26"/>
                <a:gd name="T9" fmla="*/ 20 h 31"/>
                <a:gd name="T10" fmla="*/ 13 w 26"/>
                <a:gd name="T11" fmla="*/ 31 h 31"/>
                <a:gd name="T12" fmla="*/ 2 w 26"/>
                <a:gd name="T13" fmla="*/ 20 h 31"/>
                <a:gd name="T14" fmla="*/ 0 w 26"/>
                <a:gd name="T15" fmla="*/ 17 h 31"/>
                <a:gd name="T16" fmla="*/ 1 w 26"/>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1" y="13"/>
                  </a:moveTo>
                  <a:cubicBezTo>
                    <a:pt x="2" y="6"/>
                    <a:pt x="5" y="0"/>
                    <a:pt x="13" y="0"/>
                  </a:cubicBezTo>
                  <a:cubicBezTo>
                    <a:pt x="21" y="0"/>
                    <a:pt x="24" y="6"/>
                    <a:pt x="25" y="13"/>
                  </a:cubicBezTo>
                  <a:cubicBezTo>
                    <a:pt x="26" y="13"/>
                    <a:pt x="26" y="14"/>
                    <a:pt x="26" y="17"/>
                  </a:cubicBezTo>
                  <a:cubicBezTo>
                    <a:pt x="26" y="19"/>
                    <a:pt x="25" y="20"/>
                    <a:pt x="24" y="20"/>
                  </a:cubicBezTo>
                  <a:cubicBezTo>
                    <a:pt x="22" y="26"/>
                    <a:pt x="16" y="31"/>
                    <a:pt x="13" y="31"/>
                  </a:cubicBezTo>
                  <a:cubicBezTo>
                    <a:pt x="10" y="31"/>
                    <a:pt x="4" y="26"/>
                    <a:pt x="2" y="20"/>
                  </a:cubicBezTo>
                  <a:cubicBezTo>
                    <a:pt x="1" y="20"/>
                    <a:pt x="1" y="19"/>
                    <a:pt x="0" y="17"/>
                  </a:cubicBezTo>
                  <a:cubicBezTo>
                    <a:pt x="0" y="14"/>
                    <a:pt x="0" y="13"/>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28" name="文本框 27"/>
          <p:cNvSpPr txBox="1"/>
          <p:nvPr/>
        </p:nvSpPr>
        <p:spPr>
          <a:xfrm>
            <a:off x="5283616" y="1689842"/>
            <a:ext cx="756855"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AI Training</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nvGrpSpPr>
          <p:cNvPr id="150" name="Group 149">
            <a:extLst>
              <a:ext uri="{FF2B5EF4-FFF2-40B4-BE49-F238E27FC236}">
                <a16:creationId xmlns:a16="http://schemas.microsoft.com/office/drawing/2014/main" id="{5C7D18BE-F4B1-744B-9EDE-8D761FCE847A}"/>
              </a:ext>
            </a:extLst>
          </p:cNvPr>
          <p:cNvGrpSpPr/>
          <p:nvPr/>
        </p:nvGrpSpPr>
        <p:grpSpPr>
          <a:xfrm>
            <a:off x="5425766" y="2869625"/>
            <a:ext cx="345190" cy="369805"/>
            <a:chOff x="5425766" y="2869625"/>
            <a:chExt cx="345190" cy="369805"/>
          </a:xfrm>
        </p:grpSpPr>
        <p:sp>
          <p:nvSpPr>
            <p:cNvPr id="30" name="Oval 698"/>
            <p:cNvSpPr>
              <a:spLocks noChangeArrowheads="1"/>
            </p:cNvSpPr>
            <p:nvPr/>
          </p:nvSpPr>
          <p:spPr bwMode="auto">
            <a:xfrm>
              <a:off x="5425766" y="2869625"/>
              <a:ext cx="345190" cy="369805"/>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31" name="Freeform 699"/>
            <p:cNvSpPr>
              <a:spLocks/>
            </p:cNvSpPr>
            <p:nvPr/>
          </p:nvSpPr>
          <p:spPr bwMode="auto">
            <a:xfrm>
              <a:off x="5611414" y="3002215"/>
              <a:ext cx="105394" cy="168846"/>
            </a:xfrm>
            <a:custGeom>
              <a:avLst/>
              <a:gdLst>
                <a:gd name="T0" fmla="*/ 109 w 109"/>
                <a:gd name="T1" fmla="*/ 0 h 163"/>
                <a:gd name="T2" fmla="*/ 109 w 109"/>
                <a:gd name="T3" fmla="*/ 113 h 163"/>
                <a:gd name="T4" fmla="*/ 0 w 109"/>
                <a:gd name="T5" fmla="*/ 163 h 163"/>
                <a:gd name="T6" fmla="*/ 0 w 109"/>
                <a:gd name="T7" fmla="*/ 33 h 163"/>
                <a:gd name="T8" fmla="*/ 109 w 109"/>
                <a:gd name="T9" fmla="*/ 0 h 163"/>
              </a:gdLst>
              <a:ahLst/>
              <a:cxnLst>
                <a:cxn ang="0">
                  <a:pos x="T0" y="T1"/>
                </a:cxn>
                <a:cxn ang="0">
                  <a:pos x="T2" y="T3"/>
                </a:cxn>
                <a:cxn ang="0">
                  <a:pos x="T4" y="T5"/>
                </a:cxn>
                <a:cxn ang="0">
                  <a:pos x="T6" y="T7"/>
                </a:cxn>
                <a:cxn ang="0">
                  <a:pos x="T8" y="T9"/>
                </a:cxn>
              </a:cxnLst>
              <a:rect l="0" t="0" r="r" b="b"/>
              <a:pathLst>
                <a:path w="109" h="163">
                  <a:moveTo>
                    <a:pt x="109" y="0"/>
                  </a:moveTo>
                  <a:lnTo>
                    <a:pt x="109" y="113"/>
                  </a:lnTo>
                  <a:lnTo>
                    <a:pt x="0" y="163"/>
                  </a:lnTo>
                  <a:lnTo>
                    <a:pt x="0" y="33"/>
                  </a:lnTo>
                  <a:lnTo>
                    <a:pt x="1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32" name="Freeform 700"/>
            <p:cNvSpPr>
              <a:spLocks/>
            </p:cNvSpPr>
            <p:nvPr/>
          </p:nvSpPr>
          <p:spPr bwMode="auto">
            <a:xfrm>
              <a:off x="5504087" y="2962853"/>
              <a:ext cx="191450" cy="56973"/>
            </a:xfrm>
            <a:custGeom>
              <a:avLst/>
              <a:gdLst>
                <a:gd name="T0" fmla="*/ 198 w 198"/>
                <a:gd name="T1" fmla="*/ 24 h 55"/>
                <a:gd name="T2" fmla="*/ 99 w 198"/>
                <a:gd name="T3" fmla="*/ 55 h 55"/>
                <a:gd name="T4" fmla="*/ 0 w 198"/>
                <a:gd name="T5" fmla="*/ 24 h 55"/>
                <a:gd name="T6" fmla="*/ 97 w 198"/>
                <a:gd name="T7" fmla="*/ 0 h 55"/>
                <a:gd name="T8" fmla="*/ 198 w 198"/>
                <a:gd name="T9" fmla="*/ 24 h 55"/>
              </a:gdLst>
              <a:ahLst/>
              <a:cxnLst>
                <a:cxn ang="0">
                  <a:pos x="T0" y="T1"/>
                </a:cxn>
                <a:cxn ang="0">
                  <a:pos x="T2" y="T3"/>
                </a:cxn>
                <a:cxn ang="0">
                  <a:pos x="T4" y="T5"/>
                </a:cxn>
                <a:cxn ang="0">
                  <a:pos x="T6" y="T7"/>
                </a:cxn>
                <a:cxn ang="0">
                  <a:pos x="T8" y="T9"/>
                </a:cxn>
              </a:cxnLst>
              <a:rect l="0" t="0" r="r" b="b"/>
              <a:pathLst>
                <a:path w="198" h="55">
                  <a:moveTo>
                    <a:pt x="198" y="24"/>
                  </a:moveTo>
                  <a:lnTo>
                    <a:pt x="99" y="55"/>
                  </a:lnTo>
                  <a:lnTo>
                    <a:pt x="0" y="24"/>
                  </a:lnTo>
                  <a:lnTo>
                    <a:pt x="97" y="0"/>
                  </a:lnTo>
                  <a:lnTo>
                    <a:pt x="19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33" name="Freeform 701"/>
            <p:cNvSpPr>
              <a:spLocks/>
            </p:cNvSpPr>
            <p:nvPr/>
          </p:nvSpPr>
          <p:spPr bwMode="auto">
            <a:xfrm>
              <a:off x="5485715" y="3002215"/>
              <a:ext cx="105394" cy="168846"/>
            </a:xfrm>
            <a:custGeom>
              <a:avLst/>
              <a:gdLst>
                <a:gd name="T0" fmla="*/ 109 w 109"/>
                <a:gd name="T1" fmla="*/ 33 h 163"/>
                <a:gd name="T2" fmla="*/ 109 w 109"/>
                <a:gd name="T3" fmla="*/ 163 h 163"/>
                <a:gd name="T4" fmla="*/ 0 w 109"/>
                <a:gd name="T5" fmla="*/ 113 h 163"/>
                <a:gd name="T6" fmla="*/ 0 w 109"/>
                <a:gd name="T7" fmla="*/ 0 h 163"/>
                <a:gd name="T8" fmla="*/ 109 w 109"/>
                <a:gd name="T9" fmla="*/ 33 h 163"/>
              </a:gdLst>
              <a:ahLst/>
              <a:cxnLst>
                <a:cxn ang="0">
                  <a:pos x="T0" y="T1"/>
                </a:cxn>
                <a:cxn ang="0">
                  <a:pos x="T2" y="T3"/>
                </a:cxn>
                <a:cxn ang="0">
                  <a:pos x="T4" y="T5"/>
                </a:cxn>
                <a:cxn ang="0">
                  <a:pos x="T6" y="T7"/>
                </a:cxn>
                <a:cxn ang="0">
                  <a:pos x="T8" y="T9"/>
                </a:cxn>
              </a:cxnLst>
              <a:rect l="0" t="0" r="r" b="b"/>
              <a:pathLst>
                <a:path w="109" h="163">
                  <a:moveTo>
                    <a:pt x="109" y="33"/>
                  </a:moveTo>
                  <a:lnTo>
                    <a:pt x="109" y="163"/>
                  </a:lnTo>
                  <a:lnTo>
                    <a:pt x="0" y="113"/>
                  </a:lnTo>
                  <a:lnTo>
                    <a:pt x="0" y="0"/>
                  </a:lnTo>
                  <a:lnTo>
                    <a:pt x="10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34" name="文本框 33"/>
          <p:cNvSpPr txBox="1"/>
          <p:nvPr/>
        </p:nvSpPr>
        <p:spPr>
          <a:xfrm>
            <a:off x="5103031" y="3248317"/>
            <a:ext cx="766171"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Simulate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011610" y="2357914"/>
            <a:ext cx="756855"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Integrate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679669" y="2371108"/>
            <a:ext cx="756855"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Build</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388301" y="1681586"/>
            <a:ext cx="934220"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Control Logic Validation</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397234" y="2566305"/>
            <a:ext cx="934220"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Performance Simulation</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275742" y="2186382"/>
            <a:ext cx="627716"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Generate code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211014" y="1849851"/>
            <a:ext cx="758714"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Software in loop</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174089" y="2642290"/>
            <a:ext cx="746040"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Hardware in loop</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3" name="Oval 142"/>
          <p:cNvSpPr>
            <a:spLocks noChangeArrowheads="1"/>
          </p:cNvSpPr>
          <p:nvPr/>
        </p:nvSpPr>
        <p:spPr bwMode="auto">
          <a:xfrm>
            <a:off x="6730804" y="2605352"/>
            <a:ext cx="352046" cy="377151"/>
          </a:xfrm>
          <a:prstGeom prst="ellipse">
            <a:avLst/>
          </a:prstGeom>
          <a:solidFill>
            <a:srgbClr val="00B050"/>
          </a:solidFill>
          <a:ln>
            <a:noFill/>
          </a:ln>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4" name="Freeform 143"/>
          <p:cNvSpPr>
            <a:spLocks noEditPoints="1"/>
          </p:cNvSpPr>
          <p:nvPr/>
        </p:nvSpPr>
        <p:spPr bwMode="auto">
          <a:xfrm>
            <a:off x="6938876" y="2769798"/>
            <a:ext cx="106500" cy="111983"/>
          </a:xfrm>
          <a:custGeom>
            <a:avLst/>
            <a:gdLst>
              <a:gd name="T0" fmla="*/ 40 w 46"/>
              <a:gd name="T1" fmla="*/ 7 h 45"/>
              <a:gd name="T2" fmla="*/ 40 w 46"/>
              <a:gd name="T3" fmla="*/ 8 h 45"/>
              <a:gd name="T4" fmla="*/ 38 w 46"/>
              <a:gd name="T5" fmla="*/ 10 h 45"/>
              <a:gd name="T6" fmla="*/ 42 w 46"/>
              <a:gd name="T7" fmla="*/ 18 h 45"/>
              <a:gd name="T8" fmla="*/ 44 w 46"/>
              <a:gd name="T9" fmla="*/ 18 h 45"/>
              <a:gd name="T10" fmla="*/ 45 w 46"/>
              <a:gd name="T11" fmla="*/ 19 h 45"/>
              <a:gd name="T12" fmla="*/ 46 w 46"/>
              <a:gd name="T13" fmla="*/ 23 h 45"/>
              <a:gd name="T14" fmla="*/ 45 w 46"/>
              <a:gd name="T15" fmla="*/ 24 h 45"/>
              <a:gd name="T16" fmla="*/ 42 w 46"/>
              <a:gd name="T17" fmla="*/ 25 h 45"/>
              <a:gd name="T18" fmla="*/ 39 w 46"/>
              <a:gd name="T19" fmla="*/ 32 h 45"/>
              <a:gd name="T20" fmla="*/ 41 w 46"/>
              <a:gd name="T21" fmla="*/ 34 h 45"/>
              <a:gd name="T22" fmla="*/ 41 w 46"/>
              <a:gd name="T23" fmla="*/ 36 h 45"/>
              <a:gd name="T24" fmla="*/ 38 w 46"/>
              <a:gd name="T25" fmla="*/ 39 h 45"/>
              <a:gd name="T26" fmla="*/ 37 w 46"/>
              <a:gd name="T27" fmla="*/ 39 h 45"/>
              <a:gd name="T28" fmla="*/ 35 w 46"/>
              <a:gd name="T29" fmla="*/ 37 h 45"/>
              <a:gd name="T30" fmla="*/ 27 w 46"/>
              <a:gd name="T31" fmla="*/ 41 h 45"/>
              <a:gd name="T32" fmla="*/ 27 w 46"/>
              <a:gd name="T33" fmla="*/ 43 h 45"/>
              <a:gd name="T34" fmla="*/ 27 w 46"/>
              <a:gd name="T35" fmla="*/ 45 h 45"/>
              <a:gd name="T36" fmla="*/ 22 w 46"/>
              <a:gd name="T37" fmla="*/ 45 h 45"/>
              <a:gd name="T38" fmla="*/ 21 w 46"/>
              <a:gd name="T39" fmla="*/ 44 h 45"/>
              <a:gd name="T40" fmla="*/ 21 w 46"/>
              <a:gd name="T41" fmla="*/ 41 h 45"/>
              <a:gd name="T42" fmla="*/ 13 w 46"/>
              <a:gd name="T43" fmla="*/ 39 h 45"/>
              <a:gd name="T44" fmla="*/ 11 w 46"/>
              <a:gd name="T45" fmla="*/ 40 h 45"/>
              <a:gd name="T46" fmla="*/ 10 w 46"/>
              <a:gd name="T47" fmla="*/ 41 h 45"/>
              <a:gd name="T48" fmla="*/ 6 w 46"/>
              <a:gd name="T49" fmla="*/ 37 h 45"/>
              <a:gd name="T50" fmla="*/ 6 w 46"/>
              <a:gd name="T51" fmla="*/ 36 h 45"/>
              <a:gd name="T52" fmla="*/ 8 w 46"/>
              <a:gd name="T53" fmla="*/ 34 h 45"/>
              <a:gd name="T54" fmla="*/ 4 w 46"/>
              <a:gd name="T55" fmla="*/ 27 h 45"/>
              <a:gd name="T56" fmla="*/ 2 w 46"/>
              <a:gd name="T57" fmla="*/ 27 h 45"/>
              <a:gd name="T58" fmla="*/ 1 w 46"/>
              <a:gd name="T59" fmla="*/ 26 h 45"/>
              <a:gd name="T60" fmla="*/ 0 w 46"/>
              <a:gd name="T61" fmla="*/ 21 h 45"/>
              <a:gd name="T62" fmla="*/ 1 w 46"/>
              <a:gd name="T63" fmla="*/ 20 h 45"/>
              <a:gd name="T64" fmla="*/ 4 w 46"/>
              <a:gd name="T65" fmla="*/ 20 h 45"/>
              <a:gd name="T66" fmla="*/ 7 w 46"/>
              <a:gd name="T67" fmla="*/ 12 h 45"/>
              <a:gd name="T68" fmla="*/ 5 w 46"/>
              <a:gd name="T69" fmla="*/ 10 h 45"/>
              <a:gd name="T70" fmla="*/ 5 w 46"/>
              <a:gd name="T71" fmla="*/ 9 h 45"/>
              <a:gd name="T72" fmla="*/ 8 w 46"/>
              <a:gd name="T73" fmla="*/ 5 h 45"/>
              <a:gd name="T74" fmla="*/ 9 w 46"/>
              <a:gd name="T75" fmla="*/ 5 h 45"/>
              <a:gd name="T76" fmla="*/ 11 w 46"/>
              <a:gd name="T77" fmla="*/ 7 h 45"/>
              <a:gd name="T78" fmla="*/ 19 w 46"/>
              <a:gd name="T79" fmla="*/ 4 h 45"/>
              <a:gd name="T80" fmla="*/ 18 w 46"/>
              <a:gd name="T81" fmla="*/ 1 h 45"/>
              <a:gd name="T82" fmla="*/ 19 w 46"/>
              <a:gd name="T83" fmla="*/ 0 h 45"/>
              <a:gd name="T84" fmla="*/ 24 w 46"/>
              <a:gd name="T85" fmla="*/ 0 h 45"/>
              <a:gd name="T86" fmla="*/ 25 w 46"/>
              <a:gd name="T87" fmla="*/ 1 h 45"/>
              <a:gd name="T88" fmla="*/ 25 w 46"/>
              <a:gd name="T89" fmla="*/ 3 h 45"/>
              <a:gd name="T90" fmla="*/ 33 w 46"/>
              <a:gd name="T91" fmla="*/ 6 h 45"/>
              <a:gd name="T92" fmla="*/ 35 w 46"/>
              <a:gd name="T93" fmla="*/ 4 h 45"/>
              <a:gd name="T94" fmla="*/ 36 w 46"/>
              <a:gd name="T95" fmla="*/ 4 h 45"/>
              <a:gd name="T96" fmla="*/ 40 w 46"/>
              <a:gd name="T97" fmla="*/ 7 h 45"/>
              <a:gd name="T98" fmla="*/ 24 w 46"/>
              <a:gd name="T99" fmla="*/ 35 h 45"/>
              <a:gd name="T100" fmla="*/ 36 w 46"/>
              <a:gd name="T101" fmla="*/ 22 h 45"/>
              <a:gd name="T102" fmla="*/ 22 w 46"/>
              <a:gd name="T103" fmla="*/ 10 h 45"/>
              <a:gd name="T104" fmla="*/ 10 w 46"/>
              <a:gd name="T105" fmla="*/ 23 h 45"/>
              <a:gd name="T106" fmla="*/ 24 w 46"/>
              <a:gd name="T107"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5">
                <a:moveTo>
                  <a:pt x="40" y="7"/>
                </a:moveTo>
                <a:cubicBezTo>
                  <a:pt x="40" y="7"/>
                  <a:pt x="40" y="8"/>
                  <a:pt x="40" y="8"/>
                </a:cubicBezTo>
                <a:cubicBezTo>
                  <a:pt x="38" y="10"/>
                  <a:pt x="38" y="10"/>
                  <a:pt x="38" y="10"/>
                </a:cubicBezTo>
                <a:cubicBezTo>
                  <a:pt x="40" y="13"/>
                  <a:pt x="41" y="15"/>
                  <a:pt x="42" y="18"/>
                </a:cubicBezTo>
                <a:cubicBezTo>
                  <a:pt x="44" y="18"/>
                  <a:pt x="44" y="18"/>
                  <a:pt x="44" y="18"/>
                </a:cubicBezTo>
                <a:cubicBezTo>
                  <a:pt x="45" y="18"/>
                  <a:pt x="45" y="18"/>
                  <a:pt x="45" y="19"/>
                </a:cubicBezTo>
                <a:cubicBezTo>
                  <a:pt x="46" y="23"/>
                  <a:pt x="46" y="23"/>
                  <a:pt x="46" y="23"/>
                </a:cubicBezTo>
                <a:cubicBezTo>
                  <a:pt x="46" y="24"/>
                  <a:pt x="45" y="24"/>
                  <a:pt x="45" y="24"/>
                </a:cubicBezTo>
                <a:cubicBezTo>
                  <a:pt x="42" y="25"/>
                  <a:pt x="42" y="25"/>
                  <a:pt x="42" y="25"/>
                </a:cubicBezTo>
                <a:cubicBezTo>
                  <a:pt x="42" y="27"/>
                  <a:pt x="41" y="30"/>
                  <a:pt x="39" y="32"/>
                </a:cubicBezTo>
                <a:cubicBezTo>
                  <a:pt x="41" y="34"/>
                  <a:pt x="41" y="34"/>
                  <a:pt x="41" y="34"/>
                </a:cubicBezTo>
                <a:cubicBezTo>
                  <a:pt x="42" y="34"/>
                  <a:pt x="42" y="35"/>
                  <a:pt x="41" y="36"/>
                </a:cubicBezTo>
                <a:cubicBezTo>
                  <a:pt x="38" y="39"/>
                  <a:pt x="38" y="39"/>
                  <a:pt x="38" y="39"/>
                </a:cubicBezTo>
                <a:cubicBezTo>
                  <a:pt x="38" y="39"/>
                  <a:pt x="37" y="39"/>
                  <a:pt x="37" y="39"/>
                </a:cubicBezTo>
                <a:cubicBezTo>
                  <a:pt x="35" y="37"/>
                  <a:pt x="35" y="37"/>
                  <a:pt x="35" y="37"/>
                </a:cubicBezTo>
                <a:cubicBezTo>
                  <a:pt x="33" y="39"/>
                  <a:pt x="30" y="40"/>
                  <a:pt x="27" y="41"/>
                </a:cubicBezTo>
                <a:cubicBezTo>
                  <a:pt x="27" y="43"/>
                  <a:pt x="27" y="43"/>
                  <a:pt x="27" y="43"/>
                </a:cubicBezTo>
                <a:cubicBezTo>
                  <a:pt x="28" y="44"/>
                  <a:pt x="27" y="45"/>
                  <a:pt x="27" y="45"/>
                </a:cubicBezTo>
                <a:cubicBezTo>
                  <a:pt x="22" y="45"/>
                  <a:pt x="22" y="45"/>
                  <a:pt x="22" y="45"/>
                </a:cubicBezTo>
                <a:cubicBezTo>
                  <a:pt x="21" y="45"/>
                  <a:pt x="21" y="44"/>
                  <a:pt x="21" y="44"/>
                </a:cubicBezTo>
                <a:cubicBezTo>
                  <a:pt x="21" y="41"/>
                  <a:pt x="21" y="41"/>
                  <a:pt x="21" y="41"/>
                </a:cubicBezTo>
                <a:cubicBezTo>
                  <a:pt x="18" y="41"/>
                  <a:pt x="15" y="40"/>
                  <a:pt x="13" y="39"/>
                </a:cubicBezTo>
                <a:cubicBezTo>
                  <a:pt x="11" y="40"/>
                  <a:pt x="11" y="40"/>
                  <a:pt x="11" y="40"/>
                </a:cubicBezTo>
                <a:cubicBezTo>
                  <a:pt x="11" y="41"/>
                  <a:pt x="10" y="41"/>
                  <a:pt x="10" y="41"/>
                </a:cubicBezTo>
                <a:cubicBezTo>
                  <a:pt x="6" y="37"/>
                  <a:pt x="6" y="37"/>
                  <a:pt x="6" y="37"/>
                </a:cubicBezTo>
                <a:cubicBezTo>
                  <a:pt x="6" y="37"/>
                  <a:pt x="6" y="36"/>
                  <a:pt x="6" y="36"/>
                </a:cubicBezTo>
                <a:cubicBezTo>
                  <a:pt x="8" y="34"/>
                  <a:pt x="8" y="34"/>
                  <a:pt x="8" y="34"/>
                </a:cubicBezTo>
                <a:cubicBezTo>
                  <a:pt x="6" y="32"/>
                  <a:pt x="5" y="29"/>
                  <a:pt x="4" y="27"/>
                </a:cubicBezTo>
                <a:cubicBezTo>
                  <a:pt x="2" y="27"/>
                  <a:pt x="2" y="27"/>
                  <a:pt x="2" y="27"/>
                </a:cubicBezTo>
                <a:cubicBezTo>
                  <a:pt x="1" y="27"/>
                  <a:pt x="1" y="26"/>
                  <a:pt x="1" y="26"/>
                </a:cubicBezTo>
                <a:cubicBezTo>
                  <a:pt x="0" y="21"/>
                  <a:pt x="0" y="21"/>
                  <a:pt x="0" y="21"/>
                </a:cubicBezTo>
                <a:cubicBezTo>
                  <a:pt x="0" y="21"/>
                  <a:pt x="1" y="20"/>
                  <a:pt x="1" y="20"/>
                </a:cubicBezTo>
                <a:cubicBezTo>
                  <a:pt x="4" y="20"/>
                  <a:pt x="4" y="20"/>
                  <a:pt x="4" y="20"/>
                </a:cubicBezTo>
                <a:cubicBezTo>
                  <a:pt x="4" y="17"/>
                  <a:pt x="5" y="14"/>
                  <a:pt x="7" y="12"/>
                </a:cubicBezTo>
                <a:cubicBezTo>
                  <a:pt x="5" y="10"/>
                  <a:pt x="5" y="10"/>
                  <a:pt x="5" y="10"/>
                </a:cubicBezTo>
                <a:cubicBezTo>
                  <a:pt x="4" y="10"/>
                  <a:pt x="4" y="9"/>
                  <a:pt x="5" y="9"/>
                </a:cubicBezTo>
                <a:cubicBezTo>
                  <a:pt x="8" y="5"/>
                  <a:pt x="8" y="5"/>
                  <a:pt x="8" y="5"/>
                </a:cubicBezTo>
                <a:cubicBezTo>
                  <a:pt x="8" y="5"/>
                  <a:pt x="9" y="5"/>
                  <a:pt x="9" y="5"/>
                </a:cubicBezTo>
                <a:cubicBezTo>
                  <a:pt x="11" y="7"/>
                  <a:pt x="11" y="7"/>
                  <a:pt x="11" y="7"/>
                </a:cubicBezTo>
                <a:cubicBezTo>
                  <a:pt x="13" y="5"/>
                  <a:pt x="16" y="4"/>
                  <a:pt x="19" y="4"/>
                </a:cubicBezTo>
                <a:cubicBezTo>
                  <a:pt x="18" y="1"/>
                  <a:pt x="18" y="1"/>
                  <a:pt x="18" y="1"/>
                </a:cubicBezTo>
                <a:cubicBezTo>
                  <a:pt x="18" y="0"/>
                  <a:pt x="19" y="0"/>
                  <a:pt x="19" y="0"/>
                </a:cubicBezTo>
                <a:cubicBezTo>
                  <a:pt x="24" y="0"/>
                  <a:pt x="24" y="0"/>
                  <a:pt x="24" y="0"/>
                </a:cubicBezTo>
                <a:cubicBezTo>
                  <a:pt x="25" y="0"/>
                  <a:pt x="25" y="0"/>
                  <a:pt x="25" y="1"/>
                </a:cubicBezTo>
                <a:cubicBezTo>
                  <a:pt x="25" y="3"/>
                  <a:pt x="25" y="3"/>
                  <a:pt x="25" y="3"/>
                </a:cubicBezTo>
                <a:cubicBezTo>
                  <a:pt x="28" y="4"/>
                  <a:pt x="31" y="5"/>
                  <a:pt x="33" y="6"/>
                </a:cubicBezTo>
                <a:cubicBezTo>
                  <a:pt x="35" y="4"/>
                  <a:pt x="35" y="4"/>
                  <a:pt x="35" y="4"/>
                </a:cubicBezTo>
                <a:cubicBezTo>
                  <a:pt x="35" y="4"/>
                  <a:pt x="36" y="4"/>
                  <a:pt x="36" y="4"/>
                </a:cubicBezTo>
                <a:lnTo>
                  <a:pt x="40" y="7"/>
                </a:lnTo>
                <a:close/>
                <a:moveTo>
                  <a:pt x="24" y="35"/>
                </a:moveTo>
                <a:cubicBezTo>
                  <a:pt x="31" y="35"/>
                  <a:pt x="36" y="29"/>
                  <a:pt x="36" y="22"/>
                </a:cubicBezTo>
                <a:cubicBezTo>
                  <a:pt x="35" y="15"/>
                  <a:pt x="29" y="9"/>
                  <a:pt x="22" y="10"/>
                </a:cubicBezTo>
                <a:cubicBezTo>
                  <a:pt x="15" y="10"/>
                  <a:pt x="10" y="16"/>
                  <a:pt x="10" y="23"/>
                </a:cubicBezTo>
                <a:cubicBezTo>
                  <a:pt x="11" y="30"/>
                  <a:pt x="17" y="35"/>
                  <a:pt x="2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5" name="Freeform 144"/>
          <p:cNvSpPr>
            <a:spLocks noEditPoints="1"/>
          </p:cNvSpPr>
          <p:nvPr/>
        </p:nvSpPr>
        <p:spPr bwMode="auto">
          <a:xfrm>
            <a:off x="6931971" y="2702185"/>
            <a:ext cx="65085" cy="69726"/>
          </a:xfrm>
          <a:custGeom>
            <a:avLst/>
            <a:gdLst>
              <a:gd name="T0" fmla="*/ 17 w 28"/>
              <a:gd name="T1" fmla="*/ 27 h 28"/>
              <a:gd name="T2" fmla="*/ 16 w 28"/>
              <a:gd name="T3" fmla="*/ 28 h 28"/>
              <a:gd name="T4" fmla="*/ 13 w 28"/>
              <a:gd name="T5" fmla="*/ 28 h 28"/>
              <a:gd name="T6" fmla="*/ 13 w 28"/>
              <a:gd name="T7" fmla="*/ 27 h 28"/>
              <a:gd name="T8" fmla="*/ 13 w 28"/>
              <a:gd name="T9" fmla="*/ 25 h 28"/>
              <a:gd name="T10" fmla="*/ 8 w 28"/>
              <a:gd name="T11" fmla="*/ 24 h 28"/>
              <a:gd name="T12" fmla="*/ 7 w 28"/>
              <a:gd name="T13" fmla="*/ 25 h 28"/>
              <a:gd name="T14" fmla="*/ 6 w 28"/>
              <a:gd name="T15" fmla="*/ 25 h 28"/>
              <a:gd name="T16" fmla="*/ 4 w 28"/>
              <a:gd name="T17" fmla="*/ 23 h 28"/>
              <a:gd name="T18" fmla="*/ 4 w 28"/>
              <a:gd name="T19" fmla="*/ 22 h 28"/>
              <a:gd name="T20" fmla="*/ 5 w 28"/>
              <a:gd name="T21" fmla="*/ 21 h 28"/>
              <a:gd name="T22" fmla="*/ 3 w 28"/>
              <a:gd name="T23" fmla="*/ 16 h 28"/>
              <a:gd name="T24" fmla="*/ 1 w 28"/>
              <a:gd name="T25" fmla="*/ 16 h 28"/>
              <a:gd name="T26" fmla="*/ 0 w 28"/>
              <a:gd name="T27" fmla="*/ 16 h 28"/>
              <a:gd name="T28" fmla="*/ 0 w 28"/>
              <a:gd name="T29" fmla="*/ 13 h 28"/>
              <a:gd name="T30" fmla="*/ 1 w 28"/>
              <a:gd name="T31" fmla="*/ 12 h 28"/>
              <a:gd name="T32" fmla="*/ 2 w 28"/>
              <a:gd name="T33" fmla="*/ 12 h 28"/>
              <a:gd name="T34" fmla="*/ 4 w 28"/>
              <a:gd name="T35" fmla="*/ 7 h 28"/>
              <a:gd name="T36" fmla="*/ 3 w 28"/>
              <a:gd name="T37" fmla="*/ 6 h 28"/>
              <a:gd name="T38" fmla="*/ 3 w 28"/>
              <a:gd name="T39" fmla="*/ 5 h 28"/>
              <a:gd name="T40" fmla="*/ 5 w 28"/>
              <a:gd name="T41" fmla="*/ 3 h 28"/>
              <a:gd name="T42" fmla="*/ 6 w 28"/>
              <a:gd name="T43" fmla="*/ 3 h 28"/>
              <a:gd name="T44" fmla="*/ 7 w 28"/>
              <a:gd name="T45" fmla="*/ 4 h 28"/>
              <a:gd name="T46" fmla="*/ 11 w 28"/>
              <a:gd name="T47" fmla="*/ 2 h 28"/>
              <a:gd name="T48" fmla="*/ 11 w 28"/>
              <a:gd name="T49" fmla="*/ 0 h 28"/>
              <a:gd name="T50" fmla="*/ 12 w 28"/>
              <a:gd name="T51" fmla="*/ 0 h 28"/>
              <a:gd name="T52" fmla="*/ 15 w 28"/>
              <a:gd name="T53" fmla="*/ 0 h 28"/>
              <a:gd name="T54" fmla="*/ 15 w 28"/>
              <a:gd name="T55" fmla="*/ 0 h 28"/>
              <a:gd name="T56" fmla="*/ 16 w 28"/>
              <a:gd name="T57" fmla="*/ 2 h 28"/>
              <a:gd name="T58" fmla="*/ 20 w 28"/>
              <a:gd name="T59" fmla="*/ 3 h 28"/>
              <a:gd name="T60" fmla="*/ 22 w 28"/>
              <a:gd name="T61" fmla="*/ 2 h 28"/>
              <a:gd name="T62" fmla="*/ 22 w 28"/>
              <a:gd name="T63" fmla="*/ 2 h 28"/>
              <a:gd name="T64" fmla="*/ 25 w 28"/>
              <a:gd name="T65" fmla="*/ 4 h 28"/>
              <a:gd name="T66" fmla="*/ 25 w 28"/>
              <a:gd name="T67" fmla="*/ 5 h 28"/>
              <a:gd name="T68" fmla="*/ 24 w 28"/>
              <a:gd name="T69" fmla="*/ 6 h 28"/>
              <a:gd name="T70" fmla="*/ 26 w 28"/>
              <a:gd name="T71" fmla="*/ 11 h 28"/>
              <a:gd name="T72" fmla="*/ 27 w 28"/>
              <a:gd name="T73" fmla="*/ 11 h 28"/>
              <a:gd name="T74" fmla="*/ 28 w 28"/>
              <a:gd name="T75" fmla="*/ 11 h 28"/>
              <a:gd name="T76" fmla="*/ 28 w 28"/>
              <a:gd name="T77" fmla="*/ 14 h 28"/>
              <a:gd name="T78" fmla="*/ 28 w 28"/>
              <a:gd name="T79" fmla="*/ 15 h 28"/>
              <a:gd name="T80" fmla="*/ 26 w 28"/>
              <a:gd name="T81" fmla="*/ 15 h 28"/>
              <a:gd name="T82" fmla="*/ 24 w 28"/>
              <a:gd name="T83" fmla="*/ 20 h 28"/>
              <a:gd name="T84" fmla="*/ 26 w 28"/>
              <a:gd name="T85" fmla="*/ 21 h 28"/>
              <a:gd name="T86" fmla="*/ 26 w 28"/>
              <a:gd name="T87" fmla="*/ 22 h 28"/>
              <a:gd name="T88" fmla="*/ 24 w 28"/>
              <a:gd name="T89" fmla="*/ 24 h 28"/>
              <a:gd name="T90" fmla="*/ 23 w 28"/>
              <a:gd name="T91" fmla="*/ 24 h 28"/>
              <a:gd name="T92" fmla="*/ 22 w 28"/>
              <a:gd name="T93" fmla="*/ 23 h 28"/>
              <a:gd name="T94" fmla="*/ 17 w 28"/>
              <a:gd name="T95" fmla="*/ 25 h 28"/>
              <a:gd name="T96" fmla="*/ 17 w 28"/>
              <a:gd name="T97" fmla="*/ 27 h 28"/>
              <a:gd name="T98" fmla="*/ 15 w 28"/>
              <a:gd name="T99" fmla="*/ 22 h 28"/>
              <a:gd name="T100" fmla="*/ 22 w 28"/>
              <a:gd name="T101" fmla="*/ 13 h 28"/>
              <a:gd name="T102" fmla="*/ 14 w 28"/>
              <a:gd name="T103" fmla="*/ 6 h 28"/>
              <a:gd name="T104" fmla="*/ 6 w 28"/>
              <a:gd name="T105" fmla="*/ 14 h 28"/>
              <a:gd name="T106" fmla="*/ 15 w 28"/>
              <a:gd name="T10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17" y="27"/>
                </a:moveTo>
                <a:cubicBezTo>
                  <a:pt x="17" y="27"/>
                  <a:pt x="17" y="28"/>
                  <a:pt x="16" y="28"/>
                </a:cubicBezTo>
                <a:cubicBezTo>
                  <a:pt x="13" y="28"/>
                  <a:pt x="13" y="28"/>
                  <a:pt x="13" y="28"/>
                </a:cubicBezTo>
                <a:cubicBezTo>
                  <a:pt x="13" y="28"/>
                  <a:pt x="13" y="27"/>
                  <a:pt x="13" y="27"/>
                </a:cubicBezTo>
                <a:cubicBezTo>
                  <a:pt x="13" y="25"/>
                  <a:pt x="13" y="25"/>
                  <a:pt x="13" y="25"/>
                </a:cubicBezTo>
                <a:cubicBezTo>
                  <a:pt x="11" y="25"/>
                  <a:pt x="9" y="25"/>
                  <a:pt x="8" y="24"/>
                </a:cubicBezTo>
                <a:cubicBezTo>
                  <a:pt x="7" y="25"/>
                  <a:pt x="7" y="25"/>
                  <a:pt x="7" y="25"/>
                </a:cubicBezTo>
                <a:cubicBezTo>
                  <a:pt x="6" y="25"/>
                  <a:pt x="6" y="25"/>
                  <a:pt x="6" y="25"/>
                </a:cubicBezTo>
                <a:cubicBezTo>
                  <a:pt x="4" y="23"/>
                  <a:pt x="4" y="23"/>
                  <a:pt x="4" y="23"/>
                </a:cubicBezTo>
                <a:cubicBezTo>
                  <a:pt x="3" y="23"/>
                  <a:pt x="3" y="22"/>
                  <a:pt x="4" y="22"/>
                </a:cubicBezTo>
                <a:cubicBezTo>
                  <a:pt x="5" y="21"/>
                  <a:pt x="5" y="21"/>
                  <a:pt x="5" y="21"/>
                </a:cubicBezTo>
                <a:cubicBezTo>
                  <a:pt x="4" y="20"/>
                  <a:pt x="3" y="18"/>
                  <a:pt x="3" y="16"/>
                </a:cubicBezTo>
                <a:cubicBezTo>
                  <a:pt x="1" y="16"/>
                  <a:pt x="1" y="16"/>
                  <a:pt x="1" y="16"/>
                </a:cubicBezTo>
                <a:cubicBezTo>
                  <a:pt x="1" y="16"/>
                  <a:pt x="0" y="16"/>
                  <a:pt x="0" y="16"/>
                </a:cubicBezTo>
                <a:cubicBezTo>
                  <a:pt x="0" y="13"/>
                  <a:pt x="0" y="13"/>
                  <a:pt x="0" y="13"/>
                </a:cubicBezTo>
                <a:cubicBezTo>
                  <a:pt x="0" y="13"/>
                  <a:pt x="0" y="12"/>
                  <a:pt x="1" y="12"/>
                </a:cubicBezTo>
                <a:cubicBezTo>
                  <a:pt x="2" y="12"/>
                  <a:pt x="2" y="12"/>
                  <a:pt x="2" y="12"/>
                </a:cubicBezTo>
                <a:cubicBezTo>
                  <a:pt x="2" y="10"/>
                  <a:pt x="3" y="9"/>
                  <a:pt x="4" y="7"/>
                </a:cubicBezTo>
                <a:cubicBezTo>
                  <a:pt x="3" y="6"/>
                  <a:pt x="3" y="6"/>
                  <a:pt x="3" y="6"/>
                </a:cubicBezTo>
                <a:cubicBezTo>
                  <a:pt x="2" y="6"/>
                  <a:pt x="2" y="6"/>
                  <a:pt x="3" y="5"/>
                </a:cubicBezTo>
                <a:cubicBezTo>
                  <a:pt x="5" y="3"/>
                  <a:pt x="5" y="3"/>
                  <a:pt x="5" y="3"/>
                </a:cubicBezTo>
                <a:cubicBezTo>
                  <a:pt x="5" y="3"/>
                  <a:pt x="5" y="3"/>
                  <a:pt x="6" y="3"/>
                </a:cubicBezTo>
                <a:cubicBezTo>
                  <a:pt x="7" y="4"/>
                  <a:pt x="7" y="4"/>
                  <a:pt x="7" y="4"/>
                </a:cubicBezTo>
                <a:cubicBezTo>
                  <a:pt x="8" y="3"/>
                  <a:pt x="10" y="2"/>
                  <a:pt x="11" y="2"/>
                </a:cubicBezTo>
                <a:cubicBezTo>
                  <a:pt x="11" y="0"/>
                  <a:pt x="11" y="0"/>
                  <a:pt x="11" y="0"/>
                </a:cubicBezTo>
                <a:cubicBezTo>
                  <a:pt x="11" y="0"/>
                  <a:pt x="12" y="0"/>
                  <a:pt x="12" y="0"/>
                </a:cubicBezTo>
                <a:cubicBezTo>
                  <a:pt x="15" y="0"/>
                  <a:pt x="15" y="0"/>
                  <a:pt x="15" y="0"/>
                </a:cubicBezTo>
                <a:cubicBezTo>
                  <a:pt x="15" y="0"/>
                  <a:pt x="15" y="0"/>
                  <a:pt x="15" y="0"/>
                </a:cubicBezTo>
                <a:cubicBezTo>
                  <a:pt x="16" y="2"/>
                  <a:pt x="16" y="2"/>
                  <a:pt x="16" y="2"/>
                </a:cubicBezTo>
                <a:cubicBezTo>
                  <a:pt x="17" y="2"/>
                  <a:pt x="19" y="3"/>
                  <a:pt x="20" y="3"/>
                </a:cubicBezTo>
                <a:cubicBezTo>
                  <a:pt x="22" y="2"/>
                  <a:pt x="22" y="2"/>
                  <a:pt x="22" y="2"/>
                </a:cubicBezTo>
                <a:cubicBezTo>
                  <a:pt x="22" y="2"/>
                  <a:pt x="22" y="2"/>
                  <a:pt x="22" y="2"/>
                </a:cubicBezTo>
                <a:cubicBezTo>
                  <a:pt x="25" y="4"/>
                  <a:pt x="25" y="4"/>
                  <a:pt x="25" y="4"/>
                </a:cubicBezTo>
                <a:cubicBezTo>
                  <a:pt x="25" y="4"/>
                  <a:pt x="25" y="5"/>
                  <a:pt x="25" y="5"/>
                </a:cubicBezTo>
                <a:cubicBezTo>
                  <a:pt x="24" y="6"/>
                  <a:pt x="24" y="6"/>
                  <a:pt x="24" y="6"/>
                </a:cubicBezTo>
                <a:cubicBezTo>
                  <a:pt x="25" y="8"/>
                  <a:pt x="25" y="9"/>
                  <a:pt x="26" y="11"/>
                </a:cubicBezTo>
                <a:cubicBezTo>
                  <a:pt x="27" y="11"/>
                  <a:pt x="27" y="11"/>
                  <a:pt x="27" y="11"/>
                </a:cubicBezTo>
                <a:cubicBezTo>
                  <a:pt x="28" y="11"/>
                  <a:pt x="28" y="11"/>
                  <a:pt x="28" y="11"/>
                </a:cubicBezTo>
                <a:cubicBezTo>
                  <a:pt x="28" y="14"/>
                  <a:pt x="28" y="14"/>
                  <a:pt x="28" y="14"/>
                </a:cubicBezTo>
                <a:cubicBezTo>
                  <a:pt x="28" y="15"/>
                  <a:pt x="28" y="15"/>
                  <a:pt x="28" y="15"/>
                </a:cubicBezTo>
                <a:cubicBezTo>
                  <a:pt x="26" y="15"/>
                  <a:pt x="26" y="15"/>
                  <a:pt x="26" y="15"/>
                </a:cubicBezTo>
                <a:cubicBezTo>
                  <a:pt x="26" y="17"/>
                  <a:pt x="25" y="18"/>
                  <a:pt x="24" y="20"/>
                </a:cubicBezTo>
                <a:cubicBezTo>
                  <a:pt x="26" y="21"/>
                  <a:pt x="26" y="21"/>
                  <a:pt x="26" y="21"/>
                </a:cubicBezTo>
                <a:cubicBezTo>
                  <a:pt x="26" y="21"/>
                  <a:pt x="26" y="22"/>
                  <a:pt x="26" y="22"/>
                </a:cubicBezTo>
                <a:cubicBezTo>
                  <a:pt x="24" y="24"/>
                  <a:pt x="24" y="24"/>
                  <a:pt x="24" y="24"/>
                </a:cubicBezTo>
                <a:cubicBezTo>
                  <a:pt x="23" y="24"/>
                  <a:pt x="23" y="24"/>
                  <a:pt x="23" y="24"/>
                </a:cubicBezTo>
                <a:cubicBezTo>
                  <a:pt x="22" y="23"/>
                  <a:pt x="22" y="23"/>
                  <a:pt x="22" y="23"/>
                </a:cubicBezTo>
                <a:cubicBezTo>
                  <a:pt x="20" y="24"/>
                  <a:pt x="19" y="25"/>
                  <a:pt x="17" y="25"/>
                </a:cubicBezTo>
                <a:lnTo>
                  <a:pt x="17" y="27"/>
                </a:lnTo>
                <a:close/>
                <a:moveTo>
                  <a:pt x="15" y="22"/>
                </a:moveTo>
                <a:cubicBezTo>
                  <a:pt x="19" y="21"/>
                  <a:pt x="22" y="18"/>
                  <a:pt x="22" y="13"/>
                </a:cubicBezTo>
                <a:cubicBezTo>
                  <a:pt x="22" y="9"/>
                  <a:pt x="18" y="5"/>
                  <a:pt x="14" y="6"/>
                </a:cubicBezTo>
                <a:cubicBezTo>
                  <a:pt x="9" y="6"/>
                  <a:pt x="6" y="10"/>
                  <a:pt x="6" y="14"/>
                </a:cubicBezTo>
                <a:cubicBezTo>
                  <a:pt x="6" y="18"/>
                  <a:pt x="10" y="22"/>
                  <a:pt x="1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6" name="Freeform 145"/>
          <p:cNvSpPr>
            <a:spLocks noEditPoints="1"/>
          </p:cNvSpPr>
          <p:nvPr/>
        </p:nvSpPr>
        <p:spPr bwMode="auto">
          <a:xfrm>
            <a:off x="6768274" y="2705355"/>
            <a:ext cx="177503" cy="189103"/>
          </a:xfrm>
          <a:custGeom>
            <a:avLst/>
            <a:gdLst>
              <a:gd name="T0" fmla="*/ 38 w 76"/>
              <a:gd name="T1" fmla="*/ 12 h 76"/>
              <a:gd name="T2" fmla="*/ 12 w 76"/>
              <a:gd name="T3" fmla="*/ 38 h 76"/>
              <a:gd name="T4" fmla="*/ 38 w 76"/>
              <a:gd name="T5" fmla="*/ 64 h 76"/>
              <a:gd name="T6" fmla="*/ 63 w 76"/>
              <a:gd name="T7" fmla="*/ 38 h 76"/>
              <a:gd name="T8" fmla="*/ 38 w 76"/>
              <a:gd name="T9" fmla="*/ 12 h 76"/>
              <a:gd name="T10" fmla="*/ 8 w 76"/>
              <a:gd name="T11" fmla="*/ 16 h 76"/>
              <a:gd name="T12" fmla="*/ 8 w 76"/>
              <a:gd name="T13" fmla="*/ 14 h 76"/>
              <a:gd name="T14" fmla="*/ 14 w 76"/>
              <a:gd name="T15" fmla="*/ 9 h 76"/>
              <a:gd name="T16" fmla="*/ 16 w 76"/>
              <a:gd name="T17" fmla="*/ 9 h 76"/>
              <a:gd name="T18" fmla="*/ 19 w 76"/>
              <a:gd name="T19" fmla="*/ 12 h 76"/>
              <a:gd name="T20" fmla="*/ 32 w 76"/>
              <a:gd name="T21" fmla="*/ 6 h 76"/>
              <a:gd name="T22" fmla="*/ 32 w 76"/>
              <a:gd name="T23" fmla="*/ 2 h 76"/>
              <a:gd name="T24" fmla="*/ 34 w 76"/>
              <a:gd name="T25" fmla="*/ 0 h 76"/>
              <a:gd name="T26" fmla="*/ 42 w 76"/>
              <a:gd name="T27" fmla="*/ 0 h 76"/>
              <a:gd name="T28" fmla="*/ 43 w 76"/>
              <a:gd name="T29" fmla="*/ 2 h 76"/>
              <a:gd name="T30" fmla="*/ 43 w 76"/>
              <a:gd name="T31" fmla="*/ 6 h 76"/>
              <a:gd name="T32" fmla="*/ 56 w 76"/>
              <a:gd name="T33" fmla="*/ 12 h 76"/>
              <a:gd name="T34" fmla="*/ 59 w 76"/>
              <a:gd name="T35" fmla="*/ 9 h 76"/>
              <a:gd name="T36" fmla="*/ 62 w 76"/>
              <a:gd name="T37" fmla="*/ 9 h 76"/>
              <a:gd name="T38" fmla="*/ 67 w 76"/>
              <a:gd name="T39" fmla="*/ 14 h 76"/>
              <a:gd name="T40" fmla="*/ 67 w 76"/>
              <a:gd name="T41" fmla="*/ 16 h 76"/>
              <a:gd name="T42" fmla="*/ 64 w 76"/>
              <a:gd name="T43" fmla="*/ 20 h 76"/>
              <a:gd name="T44" fmla="*/ 69 w 76"/>
              <a:gd name="T45" fmla="*/ 32 h 76"/>
              <a:gd name="T46" fmla="*/ 74 w 76"/>
              <a:gd name="T47" fmla="*/ 32 h 76"/>
              <a:gd name="T48" fmla="*/ 76 w 76"/>
              <a:gd name="T49" fmla="*/ 34 h 76"/>
              <a:gd name="T50" fmla="*/ 76 w 76"/>
              <a:gd name="T51" fmla="*/ 42 h 76"/>
              <a:gd name="T52" fmla="*/ 74 w 76"/>
              <a:gd name="T53" fmla="*/ 44 h 76"/>
              <a:gd name="T54" fmla="*/ 69 w 76"/>
              <a:gd name="T55" fmla="*/ 44 h 76"/>
              <a:gd name="T56" fmla="*/ 64 w 76"/>
              <a:gd name="T57" fmla="*/ 56 h 76"/>
              <a:gd name="T58" fmla="*/ 67 w 76"/>
              <a:gd name="T59" fmla="*/ 59 h 76"/>
              <a:gd name="T60" fmla="*/ 67 w 76"/>
              <a:gd name="T61" fmla="*/ 62 h 76"/>
              <a:gd name="T62" fmla="*/ 62 w 76"/>
              <a:gd name="T63" fmla="*/ 67 h 76"/>
              <a:gd name="T64" fmla="*/ 59 w 76"/>
              <a:gd name="T65" fmla="*/ 67 h 76"/>
              <a:gd name="T66" fmla="*/ 56 w 76"/>
              <a:gd name="T67" fmla="*/ 64 h 76"/>
              <a:gd name="T68" fmla="*/ 43 w 76"/>
              <a:gd name="T69" fmla="*/ 70 h 76"/>
              <a:gd name="T70" fmla="*/ 43 w 76"/>
              <a:gd name="T71" fmla="*/ 74 h 76"/>
              <a:gd name="T72" fmla="*/ 42 w 76"/>
              <a:gd name="T73" fmla="*/ 76 h 76"/>
              <a:gd name="T74" fmla="*/ 34 w 76"/>
              <a:gd name="T75" fmla="*/ 76 h 76"/>
              <a:gd name="T76" fmla="*/ 32 w 76"/>
              <a:gd name="T77" fmla="*/ 74 h 76"/>
              <a:gd name="T78" fmla="*/ 32 w 76"/>
              <a:gd name="T79" fmla="*/ 70 h 76"/>
              <a:gd name="T80" fmla="*/ 19 w 76"/>
              <a:gd name="T81" fmla="*/ 64 h 76"/>
              <a:gd name="T82" fmla="*/ 16 w 76"/>
              <a:gd name="T83" fmla="*/ 67 h 76"/>
              <a:gd name="T84" fmla="*/ 14 w 76"/>
              <a:gd name="T85" fmla="*/ 67 h 76"/>
              <a:gd name="T86" fmla="*/ 8 w 76"/>
              <a:gd name="T87" fmla="*/ 62 h 76"/>
              <a:gd name="T88" fmla="*/ 8 w 76"/>
              <a:gd name="T89" fmla="*/ 59 h 76"/>
              <a:gd name="T90" fmla="*/ 12 w 76"/>
              <a:gd name="T91" fmla="*/ 56 h 76"/>
              <a:gd name="T92" fmla="*/ 6 w 76"/>
              <a:gd name="T93" fmla="*/ 44 h 76"/>
              <a:gd name="T94" fmla="*/ 2 w 76"/>
              <a:gd name="T95" fmla="*/ 44 h 76"/>
              <a:gd name="T96" fmla="*/ 0 w 76"/>
              <a:gd name="T97" fmla="*/ 42 h 76"/>
              <a:gd name="T98" fmla="*/ 0 w 76"/>
              <a:gd name="T99" fmla="*/ 34 h 76"/>
              <a:gd name="T100" fmla="*/ 2 w 76"/>
              <a:gd name="T101" fmla="*/ 32 h 76"/>
              <a:gd name="T102" fmla="*/ 6 w 76"/>
              <a:gd name="T103" fmla="*/ 32 h 76"/>
              <a:gd name="T104" fmla="*/ 12 w 76"/>
              <a:gd name="T105" fmla="*/ 20 h 76"/>
              <a:gd name="T106" fmla="*/ 8 w 76"/>
              <a:gd name="T107"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76">
                <a:moveTo>
                  <a:pt x="38" y="12"/>
                </a:moveTo>
                <a:cubicBezTo>
                  <a:pt x="24" y="12"/>
                  <a:pt x="12" y="24"/>
                  <a:pt x="12" y="38"/>
                </a:cubicBezTo>
                <a:cubicBezTo>
                  <a:pt x="12" y="52"/>
                  <a:pt x="24" y="64"/>
                  <a:pt x="38" y="64"/>
                </a:cubicBezTo>
                <a:cubicBezTo>
                  <a:pt x="52" y="64"/>
                  <a:pt x="63" y="52"/>
                  <a:pt x="63" y="38"/>
                </a:cubicBezTo>
                <a:cubicBezTo>
                  <a:pt x="63" y="24"/>
                  <a:pt x="52" y="12"/>
                  <a:pt x="38" y="12"/>
                </a:cubicBezTo>
                <a:close/>
                <a:moveTo>
                  <a:pt x="8" y="16"/>
                </a:moveTo>
                <a:cubicBezTo>
                  <a:pt x="8" y="16"/>
                  <a:pt x="8" y="15"/>
                  <a:pt x="8" y="14"/>
                </a:cubicBezTo>
                <a:cubicBezTo>
                  <a:pt x="14" y="9"/>
                  <a:pt x="14" y="9"/>
                  <a:pt x="14" y="9"/>
                </a:cubicBezTo>
                <a:cubicBezTo>
                  <a:pt x="15" y="8"/>
                  <a:pt x="16" y="8"/>
                  <a:pt x="16" y="9"/>
                </a:cubicBezTo>
                <a:cubicBezTo>
                  <a:pt x="19" y="12"/>
                  <a:pt x="19" y="12"/>
                  <a:pt x="19" y="12"/>
                </a:cubicBezTo>
                <a:cubicBezTo>
                  <a:pt x="23" y="9"/>
                  <a:pt x="28" y="7"/>
                  <a:pt x="32" y="6"/>
                </a:cubicBezTo>
                <a:cubicBezTo>
                  <a:pt x="32" y="2"/>
                  <a:pt x="32" y="2"/>
                  <a:pt x="32" y="2"/>
                </a:cubicBezTo>
                <a:cubicBezTo>
                  <a:pt x="32" y="1"/>
                  <a:pt x="33" y="0"/>
                  <a:pt x="34" y="0"/>
                </a:cubicBezTo>
                <a:cubicBezTo>
                  <a:pt x="42" y="0"/>
                  <a:pt x="42" y="0"/>
                  <a:pt x="42" y="0"/>
                </a:cubicBezTo>
                <a:cubicBezTo>
                  <a:pt x="43" y="0"/>
                  <a:pt x="43" y="1"/>
                  <a:pt x="43" y="2"/>
                </a:cubicBezTo>
                <a:cubicBezTo>
                  <a:pt x="43" y="6"/>
                  <a:pt x="43" y="6"/>
                  <a:pt x="43" y="6"/>
                </a:cubicBezTo>
                <a:cubicBezTo>
                  <a:pt x="48" y="7"/>
                  <a:pt x="52" y="9"/>
                  <a:pt x="56" y="12"/>
                </a:cubicBezTo>
                <a:cubicBezTo>
                  <a:pt x="59" y="9"/>
                  <a:pt x="59" y="9"/>
                  <a:pt x="59" y="9"/>
                </a:cubicBezTo>
                <a:cubicBezTo>
                  <a:pt x="60" y="8"/>
                  <a:pt x="61" y="8"/>
                  <a:pt x="62" y="9"/>
                </a:cubicBezTo>
                <a:cubicBezTo>
                  <a:pt x="67" y="14"/>
                  <a:pt x="67" y="14"/>
                  <a:pt x="67" y="14"/>
                </a:cubicBezTo>
                <a:cubicBezTo>
                  <a:pt x="68" y="15"/>
                  <a:pt x="68" y="16"/>
                  <a:pt x="67" y="16"/>
                </a:cubicBezTo>
                <a:cubicBezTo>
                  <a:pt x="64" y="20"/>
                  <a:pt x="64" y="20"/>
                  <a:pt x="64" y="20"/>
                </a:cubicBezTo>
                <a:cubicBezTo>
                  <a:pt x="67" y="23"/>
                  <a:pt x="69" y="28"/>
                  <a:pt x="69" y="32"/>
                </a:cubicBezTo>
                <a:cubicBezTo>
                  <a:pt x="74" y="32"/>
                  <a:pt x="74" y="32"/>
                  <a:pt x="74" y="32"/>
                </a:cubicBezTo>
                <a:cubicBezTo>
                  <a:pt x="75" y="32"/>
                  <a:pt x="76" y="33"/>
                  <a:pt x="76" y="34"/>
                </a:cubicBezTo>
                <a:cubicBezTo>
                  <a:pt x="76" y="42"/>
                  <a:pt x="76" y="42"/>
                  <a:pt x="76" y="42"/>
                </a:cubicBezTo>
                <a:cubicBezTo>
                  <a:pt x="76" y="43"/>
                  <a:pt x="75" y="44"/>
                  <a:pt x="74" y="44"/>
                </a:cubicBezTo>
                <a:cubicBezTo>
                  <a:pt x="69" y="44"/>
                  <a:pt x="69" y="44"/>
                  <a:pt x="69" y="44"/>
                </a:cubicBezTo>
                <a:cubicBezTo>
                  <a:pt x="69" y="48"/>
                  <a:pt x="67" y="53"/>
                  <a:pt x="64" y="56"/>
                </a:cubicBezTo>
                <a:cubicBezTo>
                  <a:pt x="67" y="59"/>
                  <a:pt x="67" y="59"/>
                  <a:pt x="67" y="59"/>
                </a:cubicBezTo>
                <a:cubicBezTo>
                  <a:pt x="68" y="60"/>
                  <a:pt x="68" y="61"/>
                  <a:pt x="67" y="62"/>
                </a:cubicBezTo>
                <a:cubicBezTo>
                  <a:pt x="62" y="67"/>
                  <a:pt x="62" y="67"/>
                  <a:pt x="62" y="67"/>
                </a:cubicBezTo>
                <a:cubicBezTo>
                  <a:pt x="61" y="68"/>
                  <a:pt x="60" y="68"/>
                  <a:pt x="59" y="67"/>
                </a:cubicBezTo>
                <a:cubicBezTo>
                  <a:pt x="56" y="64"/>
                  <a:pt x="56" y="64"/>
                  <a:pt x="56" y="64"/>
                </a:cubicBezTo>
                <a:cubicBezTo>
                  <a:pt x="52" y="67"/>
                  <a:pt x="48" y="69"/>
                  <a:pt x="43" y="70"/>
                </a:cubicBezTo>
                <a:cubicBezTo>
                  <a:pt x="43" y="74"/>
                  <a:pt x="43" y="74"/>
                  <a:pt x="43" y="74"/>
                </a:cubicBezTo>
                <a:cubicBezTo>
                  <a:pt x="43" y="75"/>
                  <a:pt x="43" y="76"/>
                  <a:pt x="42" y="76"/>
                </a:cubicBezTo>
                <a:cubicBezTo>
                  <a:pt x="34" y="76"/>
                  <a:pt x="34" y="76"/>
                  <a:pt x="34" y="76"/>
                </a:cubicBezTo>
                <a:cubicBezTo>
                  <a:pt x="33" y="76"/>
                  <a:pt x="32" y="75"/>
                  <a:pt x="32" y="74"/>
                </a:cubicBezTo>
                <a:cubicBezTo>
                  <a:pt x="32" y="70"/>
                  <a:pt x="32" y="70"/>
                  <a:pt x="32" y="70"/>
                </a:cubicBezTo>
                <a:cubicBezTo>
                  <a:pt x="28" y="69"/>
                  <a:pt x="23" y="67"/>
                  <a:pt x="19" y="64"/>
                </a:cubicBezTo>
                <a:cubicBezTo>
                  <a:pt x="16" y="67"/>
                  <a:pt x="16" y="67"/>
                  <a:pt x="16" y="67"/>
                </a:cubicBezTo>
                <a:cubicBezTo>
                  <a:pt x="16" y="68"/>
                  <a:pt x="15" y="68"/>
                  <a:pt x="14" y="67"/>
                </a:cubicBezTo>
                <a:cubicBezTo>
                  <a:pt x="8" y="62"/>
                  <a:pt x="8" y="62"/>
                  <a:pt x="8" y="62"/>
                </a:cubicBezTo>
                <a:cubicBezTo>
                  <a:pt x="8" y="61"/>
                  <a:pt x="8" y="60"/>
                  <a:pt x="8" y="59"/>
                </a:cubicBezTo>
                <a:cubicBezTo>
                  <a:pt x="12" y="56"/>
                  <a:pt x="12" y="56"/>
                  <a:pt x="12" y="56"/>
                </a:cubicBezTo>
                <a:cubicBezTo>
                  <a:pt x="9" y="53"/>
                  <a:pt x="7" y="48"/>
                  <a:pt x="6" y="44"/>
                </a:cubicBezTo>
                <a:cubicBezTo>
                  <a:pt x="2" y="44"/>
                  <a:pt x="2" y="44"/>
                  <a:pt x="2" y="44"/>
                </a:cubicBezTo>
                <a:cubicBezTo>
                  <a:pt x="1" y="44"/>
                  <a:pt x="0" y="43"/>
                  <a:pt x="0" y="42"/>
                </a:cubicBezTo>
                <a:cubicBezTo>
                  <a:pt x="0" y="34"/>
                  <a:pt x="0" y="34"/>
                  <a:pt x="0" y="34"/>
                </a:cubicBezTo>
                <a:cubicBezTo>
                  <a:pt x="0" y="33"/>
                  <a:pt x="1" y="32"/>
                  <a:pt x="2" y="32"/>
                </a:cubicBezTo>
                <a:cubicBezTo>
                  <a:pt x="6" y="32"/>
                  <a:pt x="6" y="32"/>
                  <a:pt x="6" y="32"/>
                </a:cubicBezTo>
                <a:cubicBezTo>
                  <a:pt x="7" y="28"/>
                  <a:pt x="9" y="23"/>
                  <a:pt x="12" y="20"/>
                </a:cubicBezTo>
                <a:lnTo>
                  <a:pt x="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7" name="Freeform 146"/>
          <p:cNvSpPr>
            <a:spLocks noEditPoints="1"/>
          </p:cNvSpPr>
          <p:nvPr/>
        </p:nvSpPr>
        <p:spPr bwMode="auto">
          <a:xfrm>
            <a:off x="6812652" y="2755008"/>
            <a:ext cx="86779" cy="89797"/>
          </a:xfrm>
          <a:custGeom>
            <a:avLst/>
            <a:gdLst>
              <a:gd name="T0" fmla="*/ 3 w 37"/>
              <a:gd name="T1" fmla="*/ 27 h 36"/>
              <a:gd name="T2" fmla="*/ 2 w 37"/>
              <a:gd name="T3" fmla="*/ 26 h 36"/>
              <a:gd name="T4" fmla="*/ 1 w 37"/>
              <a:gd name="T5" fmla="*/ 23 h 36"/>
              <a:gd name="T6" fmla="*/ 1 w 37"/>
              <a:gd name="T7" fmla="*/ 22 h 36"/>
              <a:gd name="T8" fmla="*/ 3 w 37"/>
              <a:gd name="T9" fmla="*/ 21 h 36"/>
              <a:gd name="T10" fmla="*/ 3 w 37"/>
              <a:gd name="T11" fmla="*/ 14 h 36"/>
              <a:gd name="T12" fmla="*/ 1 w 37"/>
              <a:gd name="T13" fmla="*/ 13 h 36"/>
              <a:gd name="T14" fmla="*/ 1 w 37"/>
              <a:gd name="T15" fmla="*/ 12 h 36"/>
              <a:gd name="T16" fmla="*/ 2 w 37"/>
              <a:gd name="T17" fmla="*/ 8 h 36"/>
              <a:gd name="T18" fmla="*/ 4 w 37"/>
              <a:gd name="T19" fmla="*/ 8 h 36"/>
              <a:gd name="T20" fmla="*/ 6 w 37"/>
              <a:gd name="T21" fmla="*/ 9 h 36"/>
              <a:gd name="T22" fmla="*/ 11 w 37"/>
              <a:gd name="T23" fmla="*/ 4 h 36"/>
              <a:gd name="T24" fmla="*/ 10 w 37"/>
              <a:gd name="T25" fmla="*/ 2 h 36"/>
              <a:gd name="T26" fmla="*/ 10 w 37"/>
              <a:gd name="T27" fmla="*/ 1 h 36"/>
              <a:gd name="T28" fmla="*/ 14 w 37"/>
              <a:gd name="T29" fmla="*/ 0 h 36"/>
              <a:gd name="T30" fmla="*/ 15 w 37"/>
              <a:gd name="T31" fmla="*/ 0 h 36"/>
              <a:gd name="T32" fmla="*/ 16 w 37"/>
              <a:gd name="T33" fmla="*/ 2 h 36"/>
              <a:gd name="T34" fmla="*/ 23 w 37"/>
              <a:gd name="T35" fmla="*/ 2 h 36"/>
              <a:gd name="T36" fmla="*/ 24 w 37"/>
              <a:gd name="T37" fmla="*/ 0 h 36"/>
              <a:gd name="T38" fmla="*/ 25 w 37"/>
              <a:gd name="T39" fmla="*/ 0 h 36"/>
              <a:gd name="T40" fmla="*/ 28 w 37"/>
              <a:gd name="T41" fmla="*/ 2 h 36"/>
              <a:gd name="T42" fmla="*/ 29 w 37"/>
              <a:gd name="T43" fmla="*/ 3 h 36"/>
              <a:gd name="T44" fmla="*/ 28 w 37"/>
              <a:gd name="T45" fmla="*/ 5 h 36"/>
              <a:gd name="T46" fmla="*/ 33 w 37"/>
              <a:gd name="T47" fmla="*/ 10 h 36"/>
              <a:gd name="T48" fmla="*/ 35 w 37"/>
              <a:gd name="T49" fmla="*/ 9 h 36"/>
              <a:gd name="T50" fmla="*/ 36 w 37"/>
              <a:gd name="T51" fmla="*/ 9 h 36"/>
              <a:gd name="T52" fmla="*/ 37 w 37"/>
              <a:gd name="T53" fmla="*/ 13 h 36"/>
              <a:gd name="T54" fmla="*/ 37 w 37"/>
              <a:gd name="T55" fmla="*/ 14 h 36"/>
              <a:gd name="T56" fmla="*/ 35 w 37"/>
              <a:gd name="T57" fmla="*/ 15 h 36"/>
              <a:gd name="T58" fmla="*/ 34 w 37"/>
              <a:gd name="T59" fmla="*/ 22 h 36"/>
              <a:gd name="T60" fmla="*/ 36 w 37"/>
              <a:gd name="T61" fmla="*/ 23 h 36"/>
              <a:gd name="T62" fmla="*/ 37 w 37"/>
              <a:gd name="T63" fmla="*/ 24 h 36"/>
              <a:gd name="T64" fmla="*/ 35 w 37"/>
              <a:gd name="T65" fmla="*/ 27 h 36"/>
              <a:gd name="T66" fmla="*/ 34 w 37"/>
              <a:gd name="T67" fmla="*/ 28 h 36"/>
              <a:gd name="T68" fmla="*/ 32 w 37"/>
              <a:gd name="T69" fmla="*/ 27 h 36"/>
              <a:gd name="T70" fmla="*/ 27 w 37"/>
              <a:gd name="T71" fmla="*/ 32 h 36"/>
              <a:gd name="T72" fmla="*/ 28 w 37"/>
              <a:gd name="T73" fmla="*/ 34 h 36"/>
              <a:gd name="T74" fmla="*/ 27 w 37"/>
              <a:gd name="T75" fmla="*/ 35 h 36"/>
              <a:gd name="T76" fmla="*/ 24 w 37"/>
              <a:gd name="T77" fmla="*/ 36 h 36"/>
              <a:gd name="T78" fmla="*/ 23 w 37"/>
              <a:gd name="T79" fmla="*/ 36 h 36"/>
              <a:gd name="T80" fmla="*/ 22 w 37"/>
              <a:gd name="T81" fmla="*/ 34 h 36"/>
              <a:gd name="T82" fmla="*/ 15 w 37"/>
              <a:gd name="T83" fmla="*/ 33 h 36"/>
              <a:gd name="T84" fmla="*/ 14 w 37"/>
              <a:gd name="T85" fmla="*/ 35 h 36"/>
              <a:gd name="T86" fmla="*/ 13 w 37"/>
              <a:gd name="T87" fmla="*/ 36 h 36"/>
              <a:gd name="T88" fmla="*/ 9 w 37"/>
              <a:gd name="T89" fmla="*/ 34 h 36"/>
              <a:gd name="T90" fmla="*/ 9 w 37"/>
              <a:gd name="T91" fmla="*/ 33 h 36"/>
              <a:gd name="T92" fmla="*/ 10 w 37"/>
              <a:gd name="T93" fmla="*/ 31 h 36"/>
              <a:gd name="T94" fmla="*/ 5 w 37"/>
              <a:gd name="T95" fmla="*/ 26 h 36"/>
              <a:gd name="T96" fmla="*/ 3 w 37"/>
              <a:gd name="T97" fmla="*/ 27 h 36"/>
              <a:gd name="T98" fmla="*/ 30 w 37"/>
              <a:gd name="T99" fmla="*/ 23 h 36"/>
              <a:gd name="T100" fmla="*/ 24 w 37"/>
              <a:gd name="T101" fmla="*/ 6 h 36"/>
              <a:gd name="T102" fmla="*/ 7 w 37"/>
              <a:gd name="T103" fmla="*/ 13 h 36"/>
              <a:gd name="T104" fmla="*/ 14 w 37"/>
              <a:gd name="T105" fmla="*/ 30 h 36"/>
              <a:gd name="T106" fmla="*/ 30 w 37"/>
              <a:gd name="T10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6">
                <a:moveTo>
                  <a:pt x="3" y="27"/>
                </a:moveTo>
                <a:cubicBezTo>
                  <a:pt x="3" y="27"/>
                  <a:pt x="2" y="27"/>
                  <a:pt x="2" y="26"/>
                </a:cubicBezTo>
                <a:cubicBezTo>
                  <a:pt x="1" y="23"/>
                  <a:pt x="1" y="23"/>
                  <a:pt x="1" y="23"/>
                </a:cubicBezTo>
                <a:cubicBezTo>
                  <a:pt x="0" y="22"/>
                  <a:pt x="1" y="22"/>
                  <a:pt x="1" y="22"/>
                </a:cubicBezTo>
                <a:cubicBezTo>
                  <a:pt x="3" y="21"/>
                  <a:pt x="3" y="21"/>
                  <a:pt x="3" y="21"/>
                </a:cubicBezTo>
                <a:cubicBezTo>
                  <a:pt x="3" y="19"/>
                  <a:pt x="3" y="16"/>
                  <a:pt x="3" y="14"/>
                </a:cubicBezTo>
                <a:cubicBezTo>
                  <a:pt x="1" y="13"/>
                  <a:pt x="1" y="13"/>
                  <a:pt x="1" y="13"/>
                </a:cubicBezTo>
                <a:cubicBezTo>
                  <a:pt x="1" y="13"/>
                  <a:pt x="1" y="12"/>
                  <a:pt x="1" y="12"/>
                </a:cubicBezTo>
                <a:cubicBezTo>
                  <a:pt x="2" y="8"/>
                  <a:pt x="2" y="8"/>
                  <a:pt x="2" y="8"/>
                </a:cubicBezTo>
                <a:cubicBezTo>
                  <a:pt x="3" y="8"/>
                  <a:pt x="3" y="8"/>
                  <a:pt x="4" y="8"/>
                </a:cubicBezTo>
                <a:cubicBezTo>
                  <a:pt x="6" y="9"/>
                  <a:pt x="6" y="9"/>
                  <a:pt x="6" y="9"/>
                </a:cubicBezTo>
                <a:cubicBezTo>
                  <a:pt x="7" y="7"/>
                  <a:pt x="9" y="5"/>
                  <a:pt x="11" y="4"/>
                </a:cubicBezTo>
                <a:cubicBezTo>
                  <a:pt x="10" y="2"/>
                  <a:pt x="10" y="2"/>
                  <a:pt x="10" y="2"/>
                </a:cubicBezTo>
                <a:cubicBezTo>
                  <a:pt x="10" y="2"/>
                  <a:pt x="10" y="1"/>
                  <a:pt x="10" y="1"/>
                </a:cubicBezTo>
                <a:cubicBezTo>
                  <a:pt x="14" y="0"/>
                  <a:pt x="14" y="0"/>
                  <a:pt x="14" y="0"/>
                </a:cubicBezTo>
                <a:cubicBezTo>
                  <a:pt x="14" y="0"/>
                  <a:pt x="15" y="0"/>
                  <a:pt x="15" y="0"/>
                </a:cubicBezTo>
                <a:cubicBezTo>
                  <a:pt x="16" y="2"/>
                  <a:pt x="16" y="2"/>
                  <a:pt x="16" y="2"/>
                </a:cubicBezTo>
                <a:cubicBezTo>
                  <a:pt x="18" y="2"/>
                  <a:pt x="20" y="2"/>
                  <a:pt x="23" y="2"/>
                </a:cubicBezTo>
                <a:cubicBezTo>
                  <a:pt x="24" y="0"/>
                  <a:pt x="24" y="0"/>
                  <a:pt x="24" y="0"/>
                </a:cubicBezTo>
                <a:cubicBezTo>
                  <a:pt x="24" y="0"/>
                  <a:pt x="24" y="0"/>
                  <a:pt x="25" y="0"/>
                </a:cubicBezTo>
                <a:cubicBezTo>
                  <a:pt x="28" y="2"/>
                  <a:pt x="28" y="2"/>
                  <a:pt x="28" y="2"/>
                </a:cubicBezTo>
                <a:cubicBezTo>
                  <a:pt x="29" y="2"/>
                  <a:pt x="29" y="2"/>
                  <a:pt x="29" y="3"/>
                </a:cubicBezTo>
                <a:cubicBezTo>
                  <a:pt x="28" y="5"/>
                  <a:pt x="28" y="5"/>
                  <a:pt x="28" y="5"/>
                </a:cubicBezTo>
                <a:cubicBezTo>
                  <a:pt x="30" y="6"/>
                  <a:pt x="31" y="8"/>
                  <a:pt x="33" y="10"/>
                </a:cubicBezTo>
                <a:cubicBezTo>
                  <a:pt x="35" y="9"/>
                  <a:pt x="35" y="9"/>
                  <a:pt x="35" y="9"/>
                </a:cubicBezTo>
                <a:cubicBezTo>
                  <a:pt x="35" y="9"/>
                  <a:pt x="36" y="9"/>
                  <a:pt x="36" y="9"/>
                </a:cubicBezTo>
                <a:cubicBezTo>
                  <a:pt x="37" y="13"/>
                  <a:pt x="37" y="13"/>
                  <a:pt x="37" y="13"/>
                </a:cubicBezTo>
                <a:cubicBezTo>
                  <a:pt x="37" y="14"/>
                  <a:pt x="37" y="14"/>
                  <a:pt x="37" y="14"/>
                </a:cubicBezTo>
                <a:cubicBezTo>
                  <a:pt x="35" y="15"/>
                  <a:pt x="35" y="15"/>
                  <a:pt x="35" y="15"/>
                </a:cubicBezTo>
                <a:cubicBezTo>
                  <a:pt x="35" y="17"/>
                  <a:pt x="35" y="20"/>
                  <a:pt x="34" y="22"/>
                </a:cubicBezTo>
                <a:cubicBezTo>
                  <a:pt x="36" y="23"/>
                  <a:pt x="36" y="23"/>
                  <a:pt x="36" y="23"/>
                </a:cubicBezTo>
                <a:cubicBezTo>
                  <a:pt x="37" y="23"/>
                  <a:pt x="37" y="23"/>
                  <a:pt x="37" y="24"/>
                </a:cubicBezTo>
                <a:cubicBezTo>
                  <a:pt x="35" y="27"/>
                  <a:pt x="35" y="27"/>
                  <a:pt x="35" y="27"/>
                </a:cubicBezTo>
                <a:cubicBezTo>
                  <a:pt x="35" y="28"/>
                  <a:pt x="34" y="28"/>
                  <a:pt x="34" y="28"/>
                </a:cubicBezTo>
                <a:cubicBezTo>
                  <a:pt x="32" y="27"/>
                  <a:pt x="32" y="27"/>
                  <a:pt x="32" y="27"/>
                </a:cubicBezTo>
                <a:cubicBezTo>
                  <a:pt x="31" y="29"/>
                  <a:pt x="29" y="31"/>
                  <a:pt x="27" y="32"/>
                </a:cubicBezTo>
                <a:cubicBezTo>
                  <a:pt x="28" y="34"/>
                  <a:pt x="28" y="34"/>
                  <a:pt x="28" y="34"/>
                </a:cubicBezTo>
                <a:cubicBezTo>
                  <a:pt x="28" y="34"/>
                  <a:pt x="28" y="35"/>
                  <a:pt x="27" y="35"/>
                </a:cubicBezTo>
                <a:cubicBezTo>
                  <a:pt x="24" y="36"/>
                  <a:pt x="24" y="36"/>
                  <a:pt x="24" y="36"/>
                </a:cubicBezTo>
                <a:cubicBezTo>
                  <a:pt x="23" y="36"/>
                  <a:pt x="23" y="36"/>
                  <a:pt x="23" y="36"/>
                </a:cubicBezTo>
                <a:cubicBezTo>
                  <a:pt x="22" y="34"/>
                  <a:pt x="22" y="34"/>
                  <a:pt x="22" y="34"/>
                </a:cubicBezTo>
                <a:cubicBezTo>
                  <a:pt x="20" y="34"/>
                  <a:pt x="17" y="34"/>
                  <a:pt x="15" y="33"/>
                </a:cubicBezTo>
                <a:cubicBezTo>
                  <a:pt x="14" y="35"/>
                  <a:pt x="14" y="35"/>
                  <a:pt x="14" y="35"/>
                </a:cubicBezTo>
                <a:cubicBezTo>
                  <a:pt x="14" y="36"/>
                  <a:pt x="13" y="36"/>
                  <a:pt x="13" y="36"/>
                </a:cubicBezTo>
                <a:cubicBezTo>
                  <a:pt x="9" y="34"/>
                  <a:pt x="9" y="34"/>
                  <a:pt x="9" y="34"/>
                </a:cubicBezTo>
                <a:cubicBezTo>
                  <a:pt x="9" y="34"/>
                  <a:pt x="9" y="34"/>
                  <a:pt x="9" y="33"/>
                </a:cubicBezTo>
                <a:cubicBezTo>
                  <a:pt x="10" y="31"/>
                  <a:pt x="10" y="31"/>
                  <a:pt x="10" y="31"/>
                </a:cubicBezTo>
                <a:cubicBezTo>
                  <a:pt x="8" y="30"/>
                  <a:pt x="6" y="28"/>
                  <a:pt x="5" y="26"/>
                </a:cubicBezTo>
                <a:lnTo>
                  <a:pt x="3" y="27"/>
                </a:lnTo>
                <a:close/>
                <a:moveTo>
                  <a:pt x="30" y="23"/>
                </a:moveTo>
                <a:cubicBezTo>
                  <a:pt x="33" y="17"/>
                  <a:pt x="30" y="9"/>
                  <a:pt x="24" y="6"/>
                </a:cubicBezTo>
                <a:cubicBezTo>
                  <a:pt x="18" y="3"/>
                  <a:pt x="10" y="6"/>
                  <a:pt x="7" y="13"/>
                </a:cubicBezTo>
                <a:cubicBezTo>
                  <a:pt x="4" y="19"/>
                  <a:pt x="7" y="27"/>
                  <a:pt x="14" y="30"/>
                </a:cubicBezTo>
                <a:cubicBezTo>
                  <a:pt x="20" y="32"/>
                  <a:pt x="28" y="30"/>
                  <a:pt x="3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8" name="Oval 147"/>
          <p:cNvSpPr>
            <a:spLocks noChangeArrowheads="1"/>
          </p:cNvSpPr>
          <p:nvPr/>
        </p:nvSpPr>
        <p:spPr bwMode="auto">
          <a:xfrm>
            <a:off x="6980292" y="2812054"/>
            <a:ext cx="23668" cy="253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nvGrpSpPr>
          <p:cNvPr id="133" name="Group 132">
            <a:extLst>
              <a:ext uri="{FF2B5EF4-FFF2-40B4-BE49-F238E27FC236}">
                <a16:creationId xmlns:a16="http://schemas.microsoft.com/office/drawing/2014/main" id="{47995C5B-96C3-674E-88FB-4A2E1AC50B13}"/>
              </a:ext>
            </a:extLst>
          </p:cNvPr>
          <p:cNvGrpSpPr/>
          <p:nvPr/>
        </p:nvGrpSpPr>
        <p:grpSpPr>
          <a:xfrm>
            <a:off x="6124387" y="2609685"/>
            <a:ext cx="345190" cy="369805"/>
            <a:chOff x="6124387" y="2609685"/>
            <a:chExt cx="345190" cy="369805"/>
          </a:xfrm>
        </p:grpSpPr>
        <p:sp>
          <p:nvSpPr>
            <p:cNvPr id="50" name="Oval 1158"/>
            <p:cNvSpPr>
              <a:spLocks noChangeArrowheads="1"/>
            </p:cNvSpPr>
            <p:nvPr/>
          </p:nvSpPr>
          <p:spPr bwMode="auto">
            <a:xfrm>
              <a:off x="6124387" y="2609685"/>
              <a:ext cx="345190" cy="369805"/>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1" name="Freeform 1159"/>
            <p:cNvSpPr>
              <a:spLocks/>
            </p:cNvSpPr>
            <p:nvPr/>
          </p:nvSpPr>
          <p:spPr bwMode="auto">
            <a:xfrm>
              <a:off x="6295532" y="2852078"/>
              <a:ext cx="7736" cy="16573"/>
            </a:xfrm>
            <a:custGeom>
              <a:avLst/>
              <a:gdLst>
                <a:gd name="T0" fmla="*/ 0 w 3"/>
                <a:gd name="T1" fmla="*/ 0 h 7"/>
                <a:gd name="T2" fmla="*/ 3 w 3"/>
                <a:gd name="T3" fmla="*/ 3 h 7"/>
                <a:gd name="T4" fmla="*/ 0 w 3"/>
                <a:gd name="T5" fmla="*/ 7 h 7"/>
                <a:gd name="T6" fmla="*/ 0 w 3"/>
                <a:gd name="T7" fmla="*/ 0 h 7"/>
              </a:gdLst>
              <a:ahLst/>
              <a:cxnLst>
                <a:cxn ang="0">
                  <a:pos x="T0" y="T1"/>
                </a:cxn>
                <a:cxn ang="0">
                  <a:pos x="T2" y="T3"/>
                </a:cxn>
                <a:cxn ang="0">
                  <a:pos x="T4" y="T5"/>
                </a:cxn>
                <a:cxn ang="0">
                  <a:pos x="T6" y="T7"/>
                </a:cxn>
              </a:cxnLst>
              <a:rect l="0" t="0" r="r" b="b"/>
              <a:pathLst>
                <a:path w="3" h="7">
                  <a:moveTo>
                    <a:pt x="0" y="0"/>
                  </a:moveTo>
                  <a:cubicBezTo>
                    <a:pt x="2" y="0"/>
                    <a:pt x="3" y="1"/>
                    <a:pt x="3" y="3"/>
                  </a:cubicBezTo>
                  <a:cubicBezTo>
                    <a:pt x="3" y="5"/>
                    <a:pt x="2" y="6"/>
                    <a:pt x="0" y="7"/>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2" name="Freeform 1160"/>
            <p:cNvSpPr>
              <a:spLocks/>
            </p:cNvSpPr>
            <p:nvPr/>
          </p:nvSpPr>
          <p:spPr bwMode="auto">
            <a:xfrm>
              <a:off x="6263624" y="2741240"/>
              <a:ext cx="61883" cy="76654"/>
            </a:xfrm>
            <a:custGeom>
              <a:avLst/>
              <a:gdLst>
                <a:gd name="T0" fmla="*/ 0 w 64"/>
                <a:gd name="T1" fmla="*/ 41 h 74"/>
                <a:gd name="T2" fmla="*/ 19 w 64"/>
                <a:gd name="T3" fmla="*/ 41 h 74"/>
                <a:gd name="T4" fmla="*/ 19 w 64"/>
                <a:gd name="T5" fmla="*/ 0 h 74"/>
                <a:gd name="T6" fmla="*/ 45 w 64"/>
                <a:gd name="T7" fmla="*/ 0 h 74"/>
                <a:gd name="T8" fmla="*/ 45 w 64"/>
                <a:gd name="T9" fmla="*/ 41 h 74"/>
                <a:gd name="T10" fmla="*/ 64 w 64"/>
                <a:gd name="T11" fmla="*/ 41 h 74"/>
                <a:gd name="T12" fmla="*/ 31 w 64"/>
                <a:gd name="T13" fmla="*/ 74 h 74"/>
                <a:gd name="T14" fmla="*/ 0 w 64"/>
                <a:gd name="T15" fmla="*/ 4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4">
                  <a:moveTo>
                    <a:pt x="0" y="41"/>
                  </a:moveTo>
                  <a:lnTo>
                    <a:pt x="19" y="41"/>
                  </a:lnTo>
                  <a:lnTo>
                    <a:pt x="19" y="0"/>
                  </a:lnTo>
                  <a:lnTo>
                    <a:pt x="45" y="0"/>
                  </a:lnTo>
                  <a:lnTo>
                    <a:pt x="45" y="41"/>
                  </a:lnTo>
                  <a:lnTo>
                    <a:pt x="64" y="41"/>
                  </a:lnTo>
                  <a:lnTo>
                    <a:pt x="31" y="74"/>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3" name="Freeform 1161"/>
            <p:cNvSpPr>
              <a:spLocks/>
            </p:cNvSpPr>
            <p:nvPr/>
          </p:nvSpPr>
          <p:spPr bwMode="auto">
            <a:xfrm>
              <a:off x="6224947" y="2886261"/>
              <a:ext cx="139237" cy="16573"/>
            </a:xfrm>
            <a:custGeom>
              <a:avLst/>
              <a:gdLst>
                <a:gd name="T0" fmla="*/ 0 w 144"/>
                <a:gd name="T1" fmla="*/ 9 h 16"/>
                <a:gd name="T2" fmla="*/ 24 w 144"/>
                <a:gd name="T3" fmla="*/ 9 h 16"/>
                <a:gd name="T4" fmla="*/ 24 w 144"/>
                <a:gd name="T5" fmla="*/ 0 h 16"/>
                <a:gd name="T6" fmla="*/ 125 w 144"/>
                <a:gd name="T7" fmla="*/ 0 h 16"/>
                <a:gd name="T8" fmla="*/ 125 w 144"/>
                <a:gd name="T9" fmla="*/ 9 h 16"/>
                <a:gd name="T10" fmla="*/ 144 w 144"/>
                <a:gd name="T11" fmla="*/ 9 h 16"/>
                <a:gd name="T12" fmla="*/ 144 w 144"/>
                <a:gd name="T13" fmla="*/ 16 h 16"/>
                <a:gd name="T14" fmla="*/ 0 w 144"/>
                <a:gd name="T15" fmla="*/ 16 h 16"/>
                <a:gd name="T16" fmla="*/ 0 w 144"/>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6">
                  <a:moveTo>
                    <a:pt x="0" y="9"/>
                  </a:moveTo>
                  <a:lnTo>
                    <a:pt x="24" y="9"/>
                  </a:lnTo>
                  <a:lnTo>
                    <a:pt x="24" y="0"/>
                  </a:lnTo>
                  <a:lnTo>
                    <a:pt x="125" y="0"/>
                  </a:lnTo>
                  <a:lnTo>
                    <a:pt x="125" y="9"/>
                  </a:lnTo>
                  <a:lnTo>
                    <a:pt x="144" y="9"/>
                  </a:lnTo>
                  <a:lnTo>
                    <a:pt x="144" y="16"/>
                  </a:lnTo>
                  <a:lnTo>
                    <a:pt x="0" y="1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4" name="Freeform 1162"/>
            <p:cNvSpPr>
              <a:spLocks noEditPoints="1"/>
            </p:cNvSpPr>
            <p:nvPr/>
          </p:nvSpPr>
          <p:spPr bwMode="auto">
            <a:xfrm>
              <a:off x="6191105" y="2704985"/>
              <a:ext cx="207887" cy="174026"/>
            </a:xfrm>
            <a:custGeom>
              <a:avLst/>
              <a:gdLst>
                <a:gd name="T0" fmla="*/ 5 w 91"/>
                <a:gd name="T1" fmla="*/ 5 h 71"/>
                <a:gd name="T2" fmla="*/ 5 w 91"/>
                <a:gd name="T3" fmla="*/ 56 h 71"/>
                <a:gd name="T4" fmla="*/ 86 w 91"/>
                <a:gd name="T5" fmla="*/ 56 h 71"/>
                <a:gd name="T6" fmla="*/ 86 w 91"/>
                <a:gd name="T7" fmla="*/ 5 h 71"/>
                <a:gd name="T8" fmla="*/ 5 w 91"/>
                <a:gd name="T9" fmla="*/ 5 h 71"/>
                <a:gd name="T10" fmla="*/ 45 w 91"/>
                <a:gd name="T11" fmla="*/ 58 h 71"/>
                <a:gd name="T12" fmla="*/ 40 w 91"/>
                <a:gd name="T13" fmla="*/ 63 h 71"/>
                <a:gd name="T14" fmla="*/ 45 w 91"/>
                <a:gd name="T15" fmla="*/ 68 h 71"/>
                <a:gd name="T16" fmla="*/ 50 w 91"/>
                <a:gd name="T17" fmla="*/ 63 h 71"/>
                <a:gd name="T18" fmla="*/ 45 w 91"/>
                <a:gd name="T19" fmla="*/ 58 h 71"/>
                <a:gd name="T20" fmla="*/ 0 w 91"/>
                <a:gd name="T21" fmla="*/ 68 h 71"/>
                <a:gd name="T22" fmla="*/ 0 w 91"/>
                <a:gd name="T23" fmla="*/ 4 h 71"/>
                <a:gd name="T24" fmla="*/ 4 w 91"/>
                <a:gd name="T25" fmla="*/ 0 h 71"/>
                <a:gd name="T26" fmla="*/ 87 w 91"/>
                <a:gd name="T27" fmla="*/ 0 h 71"/>
                <a:gd name="T28" fmla="*/ 91 w 91"/>
                <a:gd name="T29" fmla="*/ 4 h 71"/>
                <a:gd name="T30" fmla="*/ 91 w 91"/>
                <a:gd name="T31" fmla="*/ 68 h 71"/>
                <a:gd name="T32" fmla="*/ 87 w 91"/>
                <a:gd name="T33" fmla="*/ 71 h 71"/>
                <a:gd name="T34" fmla="*/ 4 w 91"/>
                <a:gd name="T35" fmla="*/ 71 h 71"/>
                <a:gd name="T36" fmla="*/ 0 w 91"/>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1">
                  <a:moveTo>
                    <a:pt x="5" y="5"/>
                  </a:moveTo>
                  <a:cubicBezTo>
                    <a:pt x="5" y="56"/>
                    <a:pt x="5" y="56"/>
                    <a:pt x="5" y="56"/>
                  </a:cubicBezTo>
                  <a:cubicBezTo>
                    <a:pt x="86" y="56"/>
                    <a:pt x="86" y="56"/>
                    <a:pt x="86" y="56"/>
                  </a:cubicBezTo>
                  <a:cubicBezTo>
                    <a:pt x="86" y="5"/>
                    <a:pt x="86" y="5"/>
                    <a:pt x="86" y="5"/>
                  </a:cubicBezTo>
                  <a:lnTo>
                    <a:pt x="5" y="5"/>
                  </a:lnTo>
                  <a:close/>
                  <a:moveTo>
                    <a:pt x="45" y="58"/>
                  </a:moveTo>
                  <a:cubicBezTo>
                    <a:pt x="43" y="58"/>
                    <a:pt x="40" y="60"/>
                    <a:pt x="40" y="63"/>
                  </a:cubicBezTo>
                  <a:cubicBezTo>
                    <a:pt x="40" y="66"/>
                    <a:pt x="43" y="68"/>
                    <a:pt x="45" y="68"/>
                  </a:cubicBezTo>
                  <a:cubicBezTo>
                    <a:pt x="48" y="68"/>
                    <a:pt x="50" y="66"/>
                    <a:pt x="50" y="63"/>
                  </a:cubicBezTo>
                  <a:cubicBezTo>
                    <a:pt x="50" y="60"/>
                    <a:pt x="48" y="58"/>
                    <a:pt x="45" y="58"/>
                  </a:cubicBezTo>
                  <a:close/>
                  <a:moveTo>
                    <a:pt x="0" y="68"/>
                  </a:moveTo>
                  <a:cubicBezTo>
                    <a:pt x="0" y="4"/>
                    <a:pt x="0" y="4"/>
                    <a:pt x="0" y="4"/>
                  </a:cubicBezTo>
                  <a:cubicBezTo>
                    <a:pt x="0" y="2"/>
                    <a:pt x="2" y="0"/>
                    <a:pt x="4" y="0"/>
                  </a:cubicBezTo>
                  <a:cubicBezTo>
                    <a:pt x="87" y="0"/>
                    <a:pt x="87" y="0"/>
                    <a:pt x="87" y="0"/>
                  </a:cubicBezTo>
                  <a:cubicBezTo>
                    <a:pt x="89" y="0"/>
                    <a:pt x="91" y="2"/>
                    <a:pt x="91" y="4"/>
                  </a:cubicBezTo>
                  <a:cubicBezTo>
                    <a:pt x="91" y="68"/>
                    <a:pt x="91" y="68"/>
                    <a:pt x="91" y="68"/>
                  </a:cubicBezTo>
                  <a:cubicBezTo>
                    <a:pt x="91" y="70"/>
                    <a:pt x="89" y="71"/>
                    <a:pt x="87" y="71"/>
                  </a:cubicBezTo>
                  <a:cubicBezTo>
                    <a:pt x="4" y="71"/>
                    <a:pt x="4" y="71"/>
                    <a:pt x="4" y="71"/>
                  </a:cubicBezTo>
                  <a:cubicBezTo>
                    <a:pt x="2" y="71"/>
                    <a:pt x="0" y="70"/>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129" name="Group 128">
            <a:extLst>
              <a:ext uri="{FF2B5EF4-FFF2-40B4-BE49-F238E27FC236}">
                <a16:creationId xmlns:a16="http://schemas.microsoft.com/office/drawing/2014/main" id="{04AAFA69-6E13-B843-9ED3-30A313D1CB70}"/>
              </a:ext>
            </a:extLst>
          </p:cNvPr>
          <p:cNvGrpSpPr/>
          <p:nvPr/>
        </p:nvGrpSpPr>
        <p:grpSpPr>
          <a:xfrm>
            <a:off x="7568056" y="2040365"/>
            <a:ext cx="352046" cy="377151"/>
            <a:chOff x="7568056" y="2040365"/>
            <a:chExt cx="352046" cy="377151"/>
          </a:xfrm>
        </p:grpSpPr>
        <p:sp>
          <p:nvSpPr>
            <p:cNvPr id="56" name="Oval 218"/>
            <p:cNvSpPr>
              <a:spLocks noChangeArrowheads="1"/>
            </p:cNvSpPr>
            <p:nvPr/>
          </p:nvSpPr>
          <p:spPr bwMode="auto">
            <a:xfrm>
              <a:off x="7568056" y="2040365"/>
              <a:ext cx="352046" cy="377151"/>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7" name="Freeform 219"/>
            <p:cNvSpPr>
              <a:spLocks/>
            </p:cNvSpPr>
            <p:nvPr/>
          </p:nvSpPr>
          <p:spPr bwMode="auto">
            <a:xfrm>
              <a:off x="7633140" y="2234751"/>
              <a:ext cx="210044" cy="40144"/>
            </a:xfrm>
            <a:custGeom>
              <a:avLst/>
              <a:gdLst>
                <a:gd name="T0" fmla="*/ 213 w 213"/>
                <a:gd name="T1" fmla="*/ 38 h 38"/>
                <a:gd name="T2" fmla="*/ 154 w 213"/>
                <a:gd name="T3" fmla="*/ 38 h 38"/>
                <a:gd name="T4" fmla="*/ 59 w 213"/>
                <a:gd name="T5" fmla="*/ 38 h 38"/>
                <a:gd name="T6" fmla="*/ 0 w 213"/>
                <a:gd name="T7" fmla="*/ 38 h 38"/>
                <a:gd name="T8" fmla="*/ 43 w 213"/>
                <a:gd name="T9" fmla="*/ 0 h 38"/>
                <a:gd name="T10" fmla="*/ 107 w 213"/>
                <a:gd name="T11" fmla="*/ 0 h 38"/>
                <a:gd name="T12" fmla="*/ 173 w 213"/>
                <a:gd name="T13" fmla="*/ 0 h 38"/>
                <a:gd name="T14" fmla="*/ 213 w 21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8">
                  <a:moveTo>
                    <a:pt x="213" y="38"/>
                  </a:moveTo>
                  <a:lnTo>
                    <a:pt x="154" y="38"/>
                  </a:lnTo>
                  <a:lnTo>
                    <a:pt x="59" y="38"/>
                  </a:lnTo>
                  <a:lnTo>
                    <a:pt x="0" y="38"/>
                  </a:lnTo>
                  <a:lnTo>
                    <a:pt x="43" y="0"/>
                  </a:lnTo>
                  <a:lnTo>
                    <a:pt x="107" y="0"/>
                  </a:lnTo>
                  <a:lnTo>
                    <a:pt x="173" y="0"/>
                  </a:lnTo>
                  <a:lnTo>
                    <a:pt x="213"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8" name="Freeform 220"/>
            <p:cNvSpPr>
              <a:spLocks/>
            </p:cNvSpPr>
            <p:nvPr/>
          </p:nvSpPr>
          <p:spPr bwMode="auto">
            <a:xfrm>
              <a:off x="7633140" y="2287573"/>
              <a:ext cx="210044" cy="20073"/>
            </a:xfrm>
            <a:custGeom>
              <a:avLst/>
              <a:gdLst>
                <a:gd name="T0" fmla="*/ 213 w 213"/>
                <a:gd name="T1" fmla="*/ 19 h 19"/>
                <a:gd name="T2" fmla="*/ 154 w 213"/>
                <a:gd name="T3" fmla="*/ 19 h 19"/>
                <a:gd name="T4" fmla="*/ 59 w 213"/>
                <a:gd name="T5" fmla="*/ 19 h 19"/>
                <a:gd name="T6" fmla="*/ 0 w 213"/>
                <a:gd name="T7" fmla="*/ 19 h 19"/>
                <a:gd name="T8" fmla="*/ 22 w 213"/>
                <a:gd name="T9" fmla="*/ 0 h 19"/>
                <a:gd name="T10" fmla="*/ 194 w 213"/>
                <a:gd name="T11" fmla="*/ 0 h 19"/>
                <a:gd name="T12" fmla="*/ 213 w 2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3" h="19">
                  <a:moveTo>
                    <a:pt x="213" y="19"/>
                  </a:moveTo>
                  <a:lnTo>
                    <a:pt x="154" y="19"/>
                  </a:lnTo>
                  <a:lnTo>
                    <a:pt x="59" y="19"/>
                  </a:lnTo>
                  <a:lnTo>
                    <a:pt x="0" y="19"/>
                  </a:lnTo>
                  <a:lnTo>
                    <a:pt x="22" y="0"/>
                  </a:lnTo>
                  <a:lnTo>
                    <a:pt x="194" y="0"/>
                  </a:lnTo>
                  <a:lnTo>
                    <a:pt x="21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9" name="Freeform 221"/>
            <p:cNvSpPr>
              <a:spLocks/>
            </p:cNvSpPr>
            <p:nvPr/>
          </p:nvSpPr>
          <p:spPr bwMode="auto">
            <a:xfrm>
              <a:off x="7633140" y="2322436"/>
              <a:ext cx="210044" cy="20073"/>
            </a:xfrm>
            <a:custGeom>
              <a:avLst/>
              <a:gdLst>
                <a:gd name="T0" fmla="*/ 213 w 213"/>
                <a:gd name="T1" fmla="*/ 19 h 19"/>
                <a:gd name="T2" fmla="*/ 154 w 213"/>
                <a:gd name="T3" fmla="*/ 19 h 19"/>
                <a:gd name="T4" fmla="*/ 59 w 213"/>
                <a:gd name="T5" fmla="*/ 19 h 19"/>
                <a:gd name="T6" fmla="*/ 0 w 213"/>
                <a:gd name="T7" fmla="*/ 19 h 19"/>
                <a:gd name="T8" fmla="*/ 22 w 213"/>
                <a:gd name="T9" fmla="*/ 0 h 19"/>
                <a:gd name="T10" fmla="*/ 194 w 213"/>
                <a:gd name="T11" fmla="*/ 0 h 19"/>
                <a:gd name="T12" fmla="*/ 213 w 2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3" h="19">
                  <a:moveTo>
                    <a:pt x="213" y="19"/>
                  </a:moveTo>
                  <a:lnTo>
                    <a:pt x="154" y="19"/>
                  </a:lnTo>
                  <a:lnTo>
                    <a:pt x="59" y="19"/>
                  </a:lnTo>
                  <a:lnTo>
                    <a:pt x="0" y="19"/>
                  </a:lnTo>
                  <a:lnTo>
                    <a:pt x="22" y="0"/>
                  </a:lnTo>
                  <a:lnTo>
                    <a:pt x="194" y="0"/>
                  </a:lnTo>
                  <a:lnTo>
                    <a:pt x="21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0" name="Freeform 222"/>
            <p:cNvSpPr>
              <a:spLocks/>
            </p:cNvSpPr>
            <p:nvPr/>
          </p:nvSpPr>
          <p:spPr bwMode="auto">
            <a:xfrm>
              <a:off x="7701183" y="2084736"/>
              <a:ext cx="100585" cy="140507"/>
            </a:xfrm>
            <a:custGeom>
              <a:avLst/>
              <a:gdLst>
                <a:gd name="T0" fmla="*/ 12 w 43"/>
                <a:gd name="T1" fmla="*/ 52 h 56"/>
                <a:gd name="T2" fmla="*/ 1 w 43"/>
                <a:gd name="T3" fmla="*/ 26 h 56"/>
                <a:gd name="T4" fmla="*/ 4 w 43"/>
                <a:gd name="T5" fmla="*/ 19 h 56"/>
                <a:gd name="T6" fmla="*/ 11 w 43"/>
                <a:gd name="T7" fmla="*/ 22 h 56"/>
                <a:gd name="T8" fmla="*/ 17 w 43"/>
                <a:gd name="T9" fmla="*/ 37 h 56"/>
                <a:gd name="T10" fmla="*/ 32 w 43"/>
                <a:gd name="T11" fmla="*/ 4 h 56"/>
                <a:gd name="T12" fmla="*/ 40 w 43"/>
                <a:gd name="T13" fmla="*/ 2 h 56"/>
                <a:gd name="T14" fmla="*/ 42 w 43"/>
                <a:gd name="T15" fmla="*/ 9 h 56"/>
                <a:gd name="T16" fmla="*/ 22 w 43"/>
                <a:gd name="T17" fmla="*/ 52 h 56"/>
                <a:gd name="T18" fmla="*/ 19 w 43"/>
                <a:gd name="T19" fmla="*/ 55 h 56"/>
                <a:gd name="T20" fmla="*/ 13 w 43"/>
                <a:gd name="T21" fmla="*/ 53 h 56"/>
                <a:gd name="T22" fmla="*/ 13 w 43"/>
                <a:gd name="T23" fmla="*/ 53 h 56"/>
                <a:gd name="T24" fmla="*/ 13 w 43"/>
                <a:gd name="T25" fmla="*/ 53 h 56"/>
                <a:gd name="T26" fmla="*/ 12 w 43"/>
                <a:gd name="T27" fmla="*/ 52 h 56"/>
                <a:gd name="T28" fmla="*/ 12 w 43"/>
                <a:gd name="T29" fmla="*/ 52 h 56"/>
                <a:gd name="T30" fmla="*/ 12 w 43"/>
                <a:gd name="T31" fmla="*/ 52 h 56"/>
                <a:gd name="T32" fmla="*/ 12 w 43"/>
                <a:gd name="T33"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6">
                  <a:moveTo>
                    <a:pt x="12" y="52"/>
                  </a:moveTo>
                  <a:cubicBezTo>
                    <a:pt x="1" y="26"/>
                    <a:pt x="1" y="26"/>
                    <a:pt x="1" y="26"/>
                  </a:cubicBezTo>
                  <a:cubicBezTo>
                    <a:pt x="0" y="23"/>
                    <a:pt x="1" y="20"/>
                    <a:pt x="4" y="19"/>
                  </a:cubicBezTo>
                  <a:cubicBezTo>
                    <a:pt x="7" y="18"/>
                    <a:pt x="10" y="19"/>
                    <a:pt x="11" y="22"/>
                  </a:cubicBezTo>
                  <a:cubicBezTo>
                    <a:pt x="17" y="37"/>
                    <a:pt x="17" y="37"/>
                    <a:pt x="17" y="37"/>
                  </a:cubicBezTo>
                  <a:cubicBezTo>
                    <a:pt x="32" y="4"/>
                    <a:pt x="32" y="4"/>
                    <a:pt x="32" y="4"/>
                  </a:cubicBezTo>
                  <a:cubicBezTo>
                    <a:pt x="34" y="2"/>
                    <a:pt x="37" y="0"/>
                    <a:pt x="40" y="2"/>
                  </a:cubicBezTo>
                  <a:cubicBezTo>
                    <a:pt x="42" y="3"/>
                    <a:pt x="43" y="6"/>
                    <a:pt x="42" y="9"/>
                  </a:cubicBezTo>
                  <a:cubicBezTo>
                    <a:pt x="22" y="52"/>
                    <a:pt x="22" y="52"/>
                    <a:pt x="22" y="52"/>
                  </a:cubicBezTo>
                  <a:cubicBezTo>
                    <a:pt x="22" y="53"/>
                    <a:pt x="21" y="54"/>
                    <a:pt x="19" y="55"/>
                  </a:cubicBezTo>
                  <a:cubicBezTo>
                    <a:pt x="17" y="56"/>
                    <a:pt x="14" y="55"/>
                    <a:pt x="13" y="53"/>
                  </a:cubicBezTo>
                  <a:cubicBezTo>
                    <a:pt x="13" y="53"/>
                    <a:pt x="13" y="53"/>
                    <a:pt x="13" y="53"/>
                  </a:cubicBezTo>
                  <a:cubicBezTo>
                    <a:pt x="13" y="53"/>
                    <a:pt x="13" y="53"/>
                    <a:pt x="13" y="53"/>
                  </a:cubicBezTo>
                  <a:cubicBezTo>
                    <a:pt x="12" y="53"/>
                    <a:pt x="12" y="52"/>
                    <a:pt x="12" y="52"/>
                  </a:cubicBezTo>
                  <a:cubicBezTo>
                    <a:pt x="12" y="52"/>
                    <a:pt x="12" y="52"/>
                    <a:pt x="12" y="52"/>
                  </a:cubicBezTo>
                  <a:cubicBezTo>
                    <a:pt x="12" y="52"/>
                    <a:pt x="12" y="52"/>
                    <a:pt x="12" y="52"/>
                  </a:cubicBezTo>
                  <a:cubicBezTo>
                    <a:pt x="12" y="52"/>
                    <a:pt x="12" y="52"/>
                    <a:pt x="12"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115" name="Group 114">
            <a:extLst>
              <a:ext uri="{FF2B5EF4-FFF2-40B4-BE49-F238E27FC236}">
                <a16:creationId xmlns:a16="http://schemas.microsoft.com/office/drawing/2014/main" id="{7292653D-171E-3C4C-B23D-8E6759BB148B}"/>
              </a:ext>
            </a:extLst>
          </p:cNvPr>
          <p:cNvGrpSpPr/>
          <p:nvPr/>
        </p:nvGrpSpPr>
        <p:grpSpPr>
          <a:xfrm>
            <a:off x="7575452" y="2860364"/>
            <a:ext cx="352046" cy="377151"/>
            <a:chOff x="7575452" y="2860364"/>
            <a:chExt cx="352046" cy="377151"/>
          </a:xfrm>
        </p:grpSpPr>
        <p:sp>
          <p:nvSpPr>
            <p:cNvPr id="62" name="Oval 202"/>
            <p:cNvSpPr>
              <a:spLocks noChangeArrowheads="1"/>
            </p:cNvSpPr>
            <p:nvPr/>
          </p:nvSpPr>
          <p:spPr bwMode="auto">
            <a:xfrm>
              <a:off x="7575452" y="2860364"/>
              <a:ext cx="352046" cy="377151"/>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3" name="Freeform 203"/>
            <p:cNvSpPr>
              <a:spLocks/>
            </p:cNvSpPr>
            <p:nvPr/>
          </p:nvSpPr>
          <p:spPr bwMode="auto">
            <a:xfrm>
              <a:off x="7696746" y="2997702"/>
              <a:ext cx="60153" cy="67612"/>
            </a:xfrm>
            <a:custGeom>
              <a:avLst/>
              <a:gdLst>
                <a:gd name="T0" fmla="*/ 24 w 26"/>
                <a:gd name="T1" fmla="*/ 27 h 27"/>
                <a:gd name="T2" fmla="*/ 24 w 26"/>
                <a:gd name="T3" fmla="*/ 27 h 27"/>
                <a:gd name="T4" fmla="*/ 2 w 26"/>
                <a:gd name="T5" fmla="*/ 27 h 27"/>
                <a:gd name="T6" fmla="*/ 0 w 26"/>
                <a:gd name="T7" fmla="*/ 25 h 27"/>
                <a:gd name="T8" fmla="*/ 2 w 26"/>
                <a:gd name="T9" fmla="*/ 23 h 27"/>
                <a:gd name="T10" fmla="*/ 22 w 26"/>
                <a:gd name="T11" fmla="*/ 23 h 27"/>
                <a:gd name="T12" fmla="*/ 22 w 26"/>
                <a:gd name="T13" fmla="*/ 2 h 27"/>
                <a:gd name="T14" fmla="*/ 24 w 26"/>
                <a:gd name="T15" fmla="*/ 0 h 27"/>
                <a:gd name="T16" fmla="*/ 26 w 26"/>
                <a:gd name="T17" fmla="*/ 2 h 27"/>
                <a:gd name="T18" fmla="*/ 26 w 26"/>
                <a:gd name="T19" fmla="*/ 25 h 27"/>
                <a:gd name="T20" fmla="*/ 24 w 26"/>
                <a:gd name="T21" fmla="*/ 27 h 27"/>
                <a:gd name="T22" fmla="*/ 24 w 26"/>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7">
                  <a:moveTo>
                    <a:pt x="24" y="27"/>
                  </a:moveTo>
                  <a:cubicBezTo>
                    <a:pt x="24" y="27"/>
                    <a:pt x="24" y="27"/>
                    <a:pt x="24" y="27"/>
                  </a:cubicBezTo>
                  <a:cubicBezTo>
                    <a:pt x="2" y="27"/>
                    <a:pt x="2" y="27"/>
                    <a:pt x="2" y="27"/>
                  </a:cubicBezTo>
                  <a:cubicBezTo>
                    <a:pt x="1" y="27"/>
                    <a:pt x="0" y="26"/>
                    <a:pt x="0" y="25"/>
                  </a:cubicBezTo>
                  <a:cubicBezTo>
                    <a:pt x="0" y="23"/>
                    <a:pt x="1" y="23"/>
                    <a:pt x="2" y="23"/>
                  </a:cubicBezTo>
                  <a:cubicBezTo>
                    <a:pt x="22" y="23"/>
                    <a:pt x="22" y="23"/>
                    <a:pt x="22" y="23"/>
                  </a:cubicBezTo>
                  <a:cubicBezTo>
                    <a:pt x="22" y="2"/>
                    <a:pt x="22" y="2"/>
                    <a:pt x="22" y="2"/>
                  </a:cubicBezTo>
                  <a:cubicBezTo>
                    <a:pt x="22" y="1"/>
                    <a:pt x="23" y="0"/>
                    <a:pt x="24" y="0"/>
                  </a:cubicBezTo>
                  <a:cubicBezTo>
                    <a:pt x="25" y="0"/>
                    <a:pt x="26" y="1"/>
                    <a:pt x="26" y="2"/>
                  </a:cubicBezTo>
                  <a:cubicBezTo>
                    <a:pt x="26" y="25"/>
                    <a:pt x="26" y="25"/>
                    <a:pt x="26" y="25"/>
                  </a:cubicBezTo>
                  <a:cubicBezTo>
                    <a:pt x="26" y="26"/>
                    <a:pt x="25" y="27"/>
                    <a:pt x="24" y="27"/>
                  </a:cubicBezTo>
                  <a:cubicBezTo>
                    <a:pt x="24" y="27"/>
                    <a:pt x="24" y="27"/>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4" name="Freeform 204"/>
            <p:cNvSpPr>
              <a:spLocks noEditPoints="1"/>
            </p:cNvSpPr>
            <p:nvPr/>
          </p:nvSpPr>
          <p:spPr bwMode="auto">
            <a:xfrm>
              <a:off x="7624759" y="2915300"/>
              <a:ext cx="251461" cy="269394"/>
            </a:xfrm>
            <a:custGeom>
              <a:avLst/>
              <a:gdLst>
                <a:gd name="T0" fmla="*/ 108 w 108"/>
                <a:gd name="T1" fmla="*/ 54 h 108"/>
                <a:gd name="T2" fmla="*/ 54 w 108"/>
                <a:gd name="T3" fmla="*/ 108 h 108"/>
                <a:gd name="T4" fmla="*/ 0 w 108"/>
                <a:gd name="T5" fmla="*/ 54 h 108"/>
                <a:gd name="T6" fmla="*/ 54 w 108"/>
                <a:gd name="T7" fmla="*/ 0 h 108"/>
                <a:gd name="T8" fmla="*/ 108 w 108"/>
                <a:gd name="T9" fmla="*/ 54 h 108"/>
                <a:gd name="T10" fmla="*/ 96 w 108"/>
                <a:gd name="T11" fmla="*/ 54 h 108"/>
                <a:gd name="T12" fmla="*/ 94 w 108"/>
                <a:gd name="T13" fmla="*/ 52 h 108"/>
                <a:gd name="T14" fmla="*/ 92 w 108"/>
                <a:gd name="T15" fmla="*/ 52 h 108"/>
                <a:gd name="T16" fmla="*/ 81 w 108"/>
                <a:gd name="T17" fmla="*/ 28 h 108"/>
                <a:gd name="T18" fmla="*/ 82 w 108"/>
                <a:gd name="T19" fmla="*/ 27 h 108"/>
                <a:gd name="T20" fmla="*/ 82 w 108"/>
                <a:gd name="T21" fmla="*/ 24 h 108"/>
                <a:gd name="T22" fmla="*/ 79 w 108"/>
                <a:gd name="T23" fmla="*/ 24 h 108"/>
                <a:gd name="T24" fmla="*/ 78 w 108"/>
                <a:gd name="T25" fmla="*/ 25 h 108"/>
                <a:gd name="T26" fmla="*/ 56 w 108"/>
                <a:gd name="T27" fmla="*/ 17 h 108"/>
                <a:gd name="T28" fmla="*/ 56 w 108"/>
                <a:gd name="T29" fmla="*/ 14 h 108"/>
                <a:gd name="T30" fmla="*/ 54 w 108"/>
                <a:gd name="T31" fmla="*/ 12 h 108"/>
                <a:gd name="T32" fmla="*/ 52 w 108"/>
                <a:gd name="T33" fmla="*/ 14 h 108"/>
                <a:gd name="T34" fmla="*/ 52 w 108"/>
                <a:gd name="T35" fmla="*/ 17 h 108"/>
                <a:gd name="T36" fmla="*/ 28 w 108"/>
                <a:gd name="T37" fmla="*/ 27 h 108"/>
                <a:gd name="T38" fmla="*/ 26 w 108"/>
                <a:gd name="T39" fmla="*/ 26 h 108"/>
                <a:gd name="T40" fmla="*/ 24 w 108"/>
                <a:gd name="T41" fmla="*/ 26 h 108"/>
                <a:gd name="T42" fmla="*/ 24 w 108"/>
                <a:gd name="T43" fmla="*/ 29 h 108"/>
                <a:gd name="T44" fmla="*/ 25 w 108"/>
                <a:gd name="T45" fmla="*/ 30 h 108"/>
                <a:gd name="T46" fmla="*/ 17 w 108"/>
                <a:gd name="T47" fmla="*/ 52 h 108"/>
                <a:gd name="T48" fmla="*/ 14 w 108"/>
                <a:gd name="T49" fmla="*/ 52 h 108"/>
                <a:gd name="T50" fmla="*/ 12 w 108"/>
                <a:gd name="T51" fmla="*/ 54 h 108"/>
                <a:gd name="T52" fmla="*/ 14 w 108"/>
                <a:gd name="T53" fmla="*/ 56 h 108"/>
                <a:gd name="T54" fmla="*/ 16 w 108"/>
                <a:gd name="T55" fmla="*/ 56 h 108"/>
                <a:gd name="T56" fmla="*/ 26 w 108"/>
                <a:gd name="T57" fmla="*/ 80 h 108"/>
                <a:gd name="T58" fmla="*/ 24 w 108"/>
                <a:gd name="T59" fmla="*/ 81 h 108"/>
                <a:gd name="T60" fmla="*/ 24 w 108"/>
                <a:gd name="T61" fmla="*/ 84 h 108"/>
                <a:gd name="T62" fmla="*/ 27 w 108"/>
                <a:gd name="T63" fmla="*/ 84 h 108"/>
                <a:gd name="T64" fmla="*/ 29 w 108"/>
                <a:gd name="T65" fmla="*/ 82 h 108"/>
                <a:gd name="T66" fmla="*/ 52 w 108"/>
                <a:gd name="T67" fmla="*/ 92 h 108"/>
                <a:gd name="T68" fmla="*/ 52 w 108"/>
                <a:gd name="T69" fmla="*/ 94 h 108"/>
                <a:gd name="T70" fmla="*/ 54 w 108"/>
                <a:gd name="T71" fmla="*/ 96 h 108"/>
                <a:gd name="T72" fmla="*/ 56 w 108"/>
                <a:gd name="T73" fmla="*/ 94 h 108"/>
                <a:gd name="T74" fmla="*/ 56 w 108"/>
                <a:gd name="T75" fmla="*/ 92 h 108"/>
                <a:gd name="T76" fmla="*/ 80 w 108"/>
                <a:gd name="T77" fmla="*/ 81 h 108"/>
                <a:gd name="T78" fmla="*/ 82 w 108"/>
                <a:gd name="T79" fmla="*/ 83 h 108"/>
                <a:gd name="T80" fmla="*/ 84 w 108"/>
                <a:gd name="T81" fmla="*/ 83 h 108"/>
                <a:gd name="T82" fmla="*/ 84 w 108"/>
                <a:gd name="T83" fmla="*/ 80 h 108"/>
                <a:gd name="T84" fmla="*/ 83 w 108"/>
                <a:gd name="T85" fmla="*/ 79 h 108"/>
                <a:gd name="T86" fmla="*/ 92 w 108"/>
                <a:gd name="T87" fmla="*/ 56 h 108"/>
                <a:gd name="T88" fmla="*/ 94 w 108"/>
                <a:gd name="T89" fmla="*/ 56 h 108"/>
                <a:gd name="T90" fmla="*/ 96 w 108"/>
                <a:gd name="T9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08">
                  <a:moveTo>
                    <a:pt x="108" y="54"/>
                  </a:moveTo>
                  <a:cubicBezTo>
                    <a:pt x="108" y="84"/>
                    <a:pt x="84" y="108"/>
                    <a:pt x="54" y="108"/>
                  </a:cubicBezTo>
                  <a:cubicBezTo>
                    <a:pt x="24" y="108"/>
                    <a:pt x="0" y="84"/>
                    <a:pt x="0" y="54"/>
                  </a:cubicBezTo>
                  <a:cubicBezTo>
                    <a:pt x="0" y="24"/>
                    <a:pt x="24" y="0"/>
                    <a:pt x="54" y="0"/>
                  </a:cubicBezTo>
                  <a:cubicBezTo>
                    <a:pt x="84" y="0"/>
                    <a:pt x="108" y="24"/>
                    <a:pt x="108" y="54"/>
                  </a:cubicBezTo>
                  <a:close/>
                  <a:moveTo>
                    <a:pt x="96" y="54"/>
                  </a:moveTo>
                  <a:cubicBezTo>
                    <a:pt x="96" y="53"/>
                    <a:pt x="95" y="52"/>
                    <a:pt x="94" y="52"/>
                  </a:cubicBezTo>
                  <a:cubicBezTo>
                    <a:pt x="92" y="52"/>
                    <a:pt x="92" y="52"/>
                    <a:pt x="92" y="52"/>
                  </a:cubicBezTo>
                  <a:cubicBezTo>
                    <a:pt x="91" y="43"/>
                    <a:pt x="87" y="34"/>
                    <a:pt x="81" y="28"/>
                  </a:cubicBezTo>
                  <a:cubicBezTo>
                    <a:pt x="82" y="27"/>
                    <a:pt x="82" y="27"/>
                    <a:pt x="82" y="27"/>
                  </a:cubicBezTo>
                  <a:cubicBezTo>
                    <a:pt x="83" y="26"/>
                    <a:pt x="83" y="25"/>
                    <a:pt x="82" y="24"/>
                  </a:cubicBezTo>
                  <a:cubicBezTo>
                    <a:pt x="81" y="23"/>
                    <a:pt x="80" y="23"/>
                    <a:pt x="79" y="24"/>
                  </a:cubicBezTo>
                  <a:cubicBezTo>
                    <a:pt x="78" y="25"/>
                    <a:pt x="78" y="25"/>
                    <a:pt x="78" y="25"/>
                  </a:cubicBezTo>
                  <a:cubicBezTo>
                    <a:pt x="72" y="20"/>
                    <a:pt x="64" y="17"/>
                    <a:pt x="56" y="17"/>
                  </a:cubicBezTo>
                  <a:cubicBezTo>
                    <a:pt x="56" y="14"/>
                    <a:pt x="56" y="14"/>
                    <a:pt x="56" y="14"/>
                  </a:cubicBezTo>
                  <a:cubicBezTo>
                    <a:pt x="56" y="13"/>
                    <a:pt x="55" y="12"/>
                    <a:pt x="54" y="12"/>
                  </a:cubicBezTo>
                  <a:cubicBezTo>
                    <a:pt x="53" y="12"/>
                    <a:pt x="52" y="13"/>
                    <a:pt x="52" y="14"/>
                  </a:cubicBezTo>
                  <a:cubicBezTo>
                    <a:pt x="52" y="17"/>
                    <a:pt x="52" y="17"/>
                    <a:pt x="52" y="17"/>
                  </a:cubicBezTo>
                  <a:cubicBezTo>
                    <a:pt x="43" y="17"/>
                    <a:pt x="34" y="21"/>
                    <a:pt x="28" y="27"/>
                  </a:cubicBezTo>
                  <a:cubicBezTo>
                    <a:pt x="26" y="26"/>
                    <a:pt x="26" y="26"/>
                    <a:pt x="26" y="26"/>
                  </a:cubicBezTo>
                  <a:cubicBezTo>
                    <a:pt x="26" y="25"/>
                    <a:pt x="25" y="25"/>
                    <a:pt x="24" y="26"/>
                  </a:cubicBezTo>
                  <a:cubicBezTo>
                    <a:pt x="23" y="27"/>
                    <a:pt x="23" y="28"/>
                    <a:pt x="24" y="29"/>
                  </a:cubicBezTo>
                  <a:cubicBezTo>
                    <a:pt x="25" y="30"/>
                    <a:pt x="25" y="30"/>
                    <a:pt x="25" y="30"/>
                  </a:cubicBezTo>
                  <a:cubicBezTo>
                    <a:pt x="20" y="36"/>
                    <a:pt x="17" y="44"/>
                    <a:pt x="17" y="52"/>
                  </a:cubicBezTo>
                  <a:cubicBezTo>
                    <a:pt x="14" y="52"/>
                    <a:pt x="14" y="52"/>
                    <a:pt x="14" y="52"/>
                  </a:cubicBezTo>
                  <a:cubicBezTo>
                    <a:pt x="13" y="52"/>
                    <a:pt x="12" y="53"/>
                    <a:pt x="12" y="54"/>
                  </a:cubicBezTo>
                  <a:cubicBezTo>
                    <a:pt x="12" y="55"/>
                    <a:pt x="13" y="56"/>
                    <a:pt x="14" y="56"/>
                  </a:cubicBezTo>
                  <a:cubicBezTo>
                    <a:pt x="16" y="56"/>
                    <a:pt x="16" y="56"/>
                    <a:pt x="16" y="56"/>
                  </a:cubicBezTo>
                  <a:cubicBezTo>
                    <a:pt x="17" y="65"/>
                    <a:pt x="20" y="73"/>
                    <a:pt x="26" y="80"/>
                  </a:cubicBezTo>
                  <a:cubicBezTo>
                    <a:pt x="24" y="81"/>
                    <a:pt x="24" y="81"/>
                    <a:pt x="24" y="81"/>
                  </a:cubicBezTo>
                  <a:cubicBezTo>
                    <a:pt x="24" y="82"/>
                    <a:pt x="24" y="83"/>
                    <a:pt x="24" y="84"/>
                  </a:cubicBezTo>
                  <a:cubicBezTo>
                    <a:pt x="25" y="85"/>
                    <a:pt x="26" y="85"/>
                    <a:pt x="27" y="84"/>
                  </a:cubicBezTo>
                  <a:cubicBezTo>
                    <a:pt x="29" y="82"/>
                    <a:pt x="29" y="82"/>
                    <a:pt x="29" y="82"/>
                  </a:cubicBezTo>
                  <a:cubicBezTo>
                    <a:pt x="35" y="88"/>
                    <a:pt x="43" y="91"/>
                    <a:pt x="52" y="92"/>
                  </a:cubicBezTo>
                  <a:cubicBezTo>
                    <a:pt x="52" y="94"/>
                    <a:pt x="52" y="94"/>
                    <a:pt x="52" y="94"/>
                  </a:cubicBezTo>
                  <a:cubicBezTo>
                    <a:pt x="52" y="95"/>
                    <a:pt x="53" y="96"/>
                    <a:pt x="54" y="96"/>
                  </a:cubicBezTo>
                  <a:cubicBezTo>
                    <a:pt x="55" y="96"/>
                    <a:pt x="56" y="95"/>
                    <a:pt x="56" y="94"/>
                  </a:cubicBezTo>
                  <a:cubicBezTo>
                    <a:pt x="56" y="92"/>
                    <a:pt x="56" y="92"/>
                    <a:pt x="56" y="92"/>
                  </a:cubicBezTo>
                  <a:cubicBezTo>
                    <a:pt x="65" y="91"/>
                    <a:pt x="74" y="88"/>
                    <a:pt x="80" y="81"/>
                  </a:cubicBezTo>
                  <a:cubicBezTo>
                    <a:pt x="82" y="83"/>
                    <a:pt x="82" y="83"/>
                    <a:pt x="82" y="83"/>
                  </a:cubicBezTo>
                  <a:cubicBezTo>
                    <a:pt x="82" y="83"/>
                    <a:pt x="83" y="83"/>
                    <a:pt x="84" y="83"/>
                  </a:cubicBezTo>
                  <a:cubicBezTo>
                    <a:pt x="85" y="82"/>
                    <a:pt x="85" y="81"/>
                    <a:pt x="84" y="80"/>
                  </a:cubicBezTo>
                  <a:cubicBezTo>
                    <a:pt x="83" y="79"/>
                    <a:pt x="83" y="79"/>
                    <a:pt x="83" y="79"/>
                  </a:cubicBezTo>
                  <a:cubicBezTo>
                    <a:pt x="88" y="73"/>
                    <a:pt x="91" y="65"/>
                    <a:pt x="92" y="56"/>
                  </a:cubicBezTo>
                  <a:cubicBezTo>
                    <a:pt x="94" y="56"/>
                    <a:pt x="94" y="56"/>
                    <a:pt x="94" y="56"/>
                  </a:cubicBezTo>
                  <a:cubicBezTo>
                    <a:pt x="95" y="56"/>
                    <a:pt x="96" y="55"/>
                    <a:pt x="96"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65" name="Oval 1185"/>
          <p:cNvSpPr>
            <a:spLocks noChangeArrowheads="1"/>
          </p:cNvSpPr>
          <p:nvPr/>
        </p:nvSpPr>
        <p:spPr bwMode="auto">
          <a:xfrm>
            <a:off x="9823343" y="3533937"/>
            <a:ext cx="18372" cy="165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6" name="Oval 1186"/>
          <p:cNvSpPr>
            <a:spLocks noChangeArrowheads="1"/>
          </p:cNvSpPr>
          <p:nvPr/>
        </p:nvSpPr>
        <p:spPr bwMode="auto">
          <a:xfrm>
            <a:off x="9825277" y="3482145"/>
            <a:ext cx="16438" cy="176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nvGrpSpPr>
          <p:cNvPr id="106" name="Group 105">
            <a:extLst>
              <a:ext uri="{FF2B5EF4-FFF2-40B4-BE49-F238E27FC236}">
                <a16:creationId xmlns:a16="http://schemas.microsoft.com/office/drawing/2014/main" id="{F209201A-E922-9149-A5B9-3AECD91FB13A}"/>
              </a:ext>
            </a:extLst>
          </p:cNvPr>
          <p:cNvGrpSpPr/>
          <p:nvPr/>
        </p:nvGrpSpPr>
        <p:grpSpPr>
          <a:xfrm>
            <a:off x="8437822" y="2553607"/>
            <a:ext cx="345190" cy="369805"/>
            <a:chOff x="8437822" y="2553607"/>
            <a:chExt cx="345190" cy="369805"/>
          </a:xfrm>
        </p:grpSpPr>
        <p:sp>
          <p:nvSpPr>
            <p:cNvPr id="68" name="Oval 1196"/>
            <p:cNvSpPr>
              <a:spLocks noChangeArrowheads="1"/>
            </p:cNvSpPr>
            <p:nvPr/>
          </p:nvSpPr>
          <p:spPr bwMode="auto">
            <a:xfrm>
              <a:off x="8437822" y="2553607"/>
              <a:ext cx="345190" cy="3698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9" name="Freeform 1197"/>
            <p:cNvSpPr>
              <a:spLocks/>
            </p:cNvSpPr>
            <p:nvPr/>
          </p:nvSpPr>
          <p:spPr bwMode="auto">
            <a:xfrm>
              <a:off x="8616701" y="2793928"/>
              <a:ext cx="6769" cy="16573"/>
            </a:xfrm>
            <a:custGeom>
              <a:avLst/>
              <a:gdLst>
                <a:gd name="T0" fmla="*/ 3 w 3"/>
                <a:gd name="T1" fmla="*/ 3 h 7"/>
                <a:gd name="T2" fmla="*/ 0 w 3"/>
                <a:gd name="T3" fmla="*/ 7 h 7"/>
                <a:gd name="T4" fmla="*/ 0 w 3"/>
                <a:gd name="T5" fmla="*/ 0 h 7"/>
                <a:gd name="T6" fmla="*/ 3 w 3"/>
                <a:gd name="T7" fmla="*/ 3 h 7"/>
              </a:gdLst>
              <a:ahLst/>
              <a:cxnLst>
                <a:cxn ang="0">
                  <a:pos x="T0" y="T1"/>
                </a:cxn>
                <a:cxn ang="0">
                  <a:pos x="T2" y="T3"/>
                </a:cxn>
                <a:cxn ang="0">
                  <a:pos x="T4" y="T5"/>
                </a:cxn>
                <a:cxn ang="0">
                  <a:pos x="T6" y="T7"/>
                </a:cxn>
              </a:cxnLst>
              <a:rect l="0" t="0" r="r" b="b"/>
              <a:pathLst>
                <a:path w="3" h="7">
                  <a:moveTo>
                    <a:pt x="3" y="3"/>
                  </a:moveTo>
                  <a:cubicBezTo>
                    <a:pt x="3" y="5"/>
                    <a:pt x="2" y="7"/>
                    <a:pt x="0" y="7"/>
                  </a:cubicBezTo>
                  <a:cubicBezTo>
                    <a:pt x="0" y="0"/>
                    <a:pt x="0" y="0"/>
                    <a:pt x="0" y="0"/>
                  </a:cubicBezTo>
                  <a:cubicBezTo>
                    <a:pt x="2" y="0"/>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0" name="Freeform 1198"/>
            <p:cNvSpPr>
              <a:spLocks/>
            </p:cNvSpPr>
            <p:nvPr/>
          </p:nvSpPr>
          <p:spPr bwMode="auto">
            <a:xfrm>
              <a:off x="8545150" y="2828111"/>
              <a:ext cx="137303" cy="19682"/>
            </a:xfrm>
            <a:custGeom>
              <a:avLst/>
              <a:gdLst>
                <a:gd name="T0" fmla="*/ 22 w 142"/>
                <a:gd name="T1" fmla="*/ 9 h 19"/>
                <a:gd name="T2" fmla="*/ 22 w 142"/>
                <a:gd name="T3" fmla="*/ 0 h 19"/>
                <a:gd name="T4" fmla="*/ 126 w 142"/>
                <a:gd name="T5" fmla="*/ 0 h 19"/>
                <a:gd name="T6" fmla="*/ 126 w 142"/>
                <a:gd name="T7" fmla="*/ 9 h 19"/>
                <a:gd name="T8" fmla="*/ 142 w 142"/>
                <a:gd name="T9" fmla="*/ 9 h 19"/>
                <a:gd name="T10" fmla="*/ 142 w 142"/>
                <a:gd name="T11" fmla="*/ 19 h 19"/>
                <a:gd name="T12" fmla="*/ 0 w 142"/>
                <a:gd name="T13" fmla="*/ 19 h 19"/>
                <a:gd name="T14" fmla="*/ 0 w 142"/>
                <a:gd name="T15" fmla="*/ 9 h 19"/>
                <a:gd name="T16" fmla="*/ 22 w 142"/>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9">
                  <a:moveTo>
                    <a:pt x="22" y="9"/>
                  </a:moveTo>
                  <a:lnTo>
                    <a:pt x="22" y="0"/>
                  </a:lnTo>
                  <a:lnTo>
                    <a:pt x="126" y="0"/>
                  </a:lnTo>
                  <a:lnTo>
                    <a:pt x="126" y="9"/>
                  </a:lnTo>
                  <a:lnTo>
                    <a:pt x="142" y="9"/>
                  </a:lnTo>
                  <a:lnTo>
                    <a:pt x="142" y="19"/>
                  </a:lnTo>
                  <a:lnTo>
                    <a:pt x="0" y="19"/>
                  </a:lnTo>
                  <a:lnTo>
                    <a:pt x="0" y="9"/>
                  </a:lnTo>
                  <a:lnTo>
                    <a:pt x="2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1" name="Freeform 1199"/>
            <p:cNvSpPr>
              <a:spLocks noEditPoints="1"/>
            </p:cNvSpPr>
            <p:nvPr/>
          </p:nvSpPr>
          <p:spPr bwMode="auto">
            <a:xfrm>
              <a:off x="8511307" y="2646836"/>
              <a:ext cx="207887" cy="176097"/>
            </a:xfrm>
            <a:custGeom>
              <a:avLst/>
              <a:gdLst>
                <a:gd name="T0" fmla="*/ 3 w 91"/>
                <a:gd name="T1" fmla="*/ 72 h 72"/>
                <a:gd name="T2" fmla="*/ 0 w 91"/>
                <a:gd name="T3" fmla="*/ 68 h 72"/>
                <a:gd name="T4" fmla="*/ 0 w 91"/>
                <a:gd name="T5" fmla="*/ 4 h 72"/>
                <a:gd name="T6" fmla="*/ 3 w 91"/>
                <a:gd name="T7" fmla="*/ 0 h 72"/>
                <a:gd name="T8" fmla="*/ 87 w 91"/>
                <a:gd name="T9" fmla="*/ 0 h 72"/>
                <a:gd name="T10" fmla="*/ 91 w 91"/>
                <a:gd name="T11" fmla="*/ 4 h 72"/>
                <a:gd name="T12" fmla="*/ 91 w 91"/>
                <a:gd name="T13" fmla="*/ 68 h 72"/>
                <a:gd name="T14" fmla="*/ 87 w 91"/>
                <a:gd name="T15" fmla="*/ 72 h 72"/>
                <a:gd name="T16" fmla="*/ 3 w 91"/>
                <a:gd name="T17" fmla="*/ 72 h 72"/>
                <a:gd name="T18" fmla="*/ 85 w 91"/>
                <a:gd name="T19" fmla="*/ 56 h 72"/>
                <a:gd name="T20" fmla="*/ 85 w 91"/>
                <a:gd name="T21" fmla="*/ 5 h 72"/>
                <a:gd name="T22" fmla="*/ 5 w 91"/>
                <a:gd name="T23" fmla="*/ 5 h 72"/>
                <a:gd name="T24" fmla="*/ 5 w 91"/>
                <a:gd name="T25" fmla="*/ 56 h 72"/>
                <a:gd name="T26" fmla="*/ 85 w 91"/>
                <a:gd name="T27" fmla="*/ 56 h 72"/>
                <a:gd name="T28" fmla="*/ 50 w 91"/>
                <a:gd name="T29" fmla="*/ 63 h 72"/>
                <a:gd name="T30" fmla="*/ 45 w 91"/>
                <a:gd name="T31" fmla="*/ 58 h 72"/>
                <a:gd name="T32" fmla="*/ 40 w 91"/>
                <a:gd name="T33" fmla="*/ 63 h 72"/>
                <a:gd name="T34" fmla="*/ 45 w 91"/>
                <a:gd name="T35" fmla="*/ 68 h 72"/>
                <a:gd name="T36" fmla="*/ 50 w 91"/>
                <a:gd name="T3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2">
                  <a:moveTo>
                    <a:pt x="3" y="72"/>
                  </a:moveTo>
                  <a:cubicBezTo>
                    <a:pt x="1" y="72"/>
                    <a:pt x="0" y="70"/>
                    <a:pt x="0" y="68"/>
                  </a:cubicBezTo>
                  <a:cubicBezTo>
                    <a:pt x="0" y="4"/>
                    <a:pt x="0" y="4"/>
                    <a:pt x="0" y="4"/>
                  </a:cubicBezTo>
                  <a:cubicBezTo>
                    <a:pt x="0" y="2"/>
                    <a:pt x="1" y="0"/>
                    <a:pt x="3" y="0"/>
                  </a:cubicBezTo>
                  <a:cubicBezTo>
                    <a:pt x="87" y="0"/>
                    <a:pt x="87" y="0"/>
                    <a:pt x="87" y="0"/>
                  </a:cubicBezTo>
                  <a:cubicBezTo>
                    <a:pt x="89" y="0"/>
                    <a:pt x="91" y="2"/>
                    <a:pt x="91" y="4"/>
                  </a:cubicBezTo>
                  <a:cubicBezTo>
                    <a:pt x="91" y="68"/>
                    <a:pt x="91" y="68"/>
                    <a:pt x="91" y="68"/>
                  </a:cubicBezTo>
                  <a:cubicBezTo>
                    <a:pt x="91" y="70"/>
                    <a:pt x="89" y="72"/>
                    <a:pt x="87" y="72"/>
                  </a:cubicBezTo>
                  <a:lnTo>
                    <a:pt x="3" y="72"/>
                  </a:lnTo>
                  <a:close/>
                  <a:moveTo>
                    <a:pt x="85" y="56"/>
                  </a:moveTo>
                  <a:cubicBezTo>
                    <a:pt x="85" y="5"/>
                    <a:pt x="85" y="5"/>
                    <a:pt x="85" y="5"/>
                  </a:cubicBezTo>
                  <a:cubicBezTo>
                    <a:pt x="5" y="5"/>
                    <a:pt x="5" y="5"/>
                    <a:pt x="5" y="5"/>
                  </a:cubicBezTo>
                  <a:cubicBezTo>
                    <a:pt x="5" y="56"/>
                    <a:pt x="5" y="56"/>
                    <a:pt x="5" y="56"/>
                  </a:cubicBezTo>
                  <a:lnTo>
                    <a:pt x="85" y="56"/>
                  </a:lnTo>
                  <a:close/>
                  <a:moveTo>
                    <a:pt x="50" y="63"/>
                  </a:moveTo>
                  <a:cubicBezTo>
                    <a:pt x="50" y="61"/>
                    <a:pt x="48" y="58"/>
                    <a:pt x="45" y="58"/>
                  </a:cubicBezTo>
                  <a:cubicBezTo>
                    <a:pt x="42" y="58"/>
                    <a:pt x="40" y="61"/>
                    <a:pt x="40" y="63"/>
                  </a:cubicBezTo>
                  <a:cubicBezTo>
                    <a:pt x="40" y="66"/>
                    <a:pt x="42" y="68"/>
                    <a:pt x="45" y="68"/>
                  </a:cubicBezTo>
                  <a:cubicBezTo>
                    <a:pt x="48" y="68"/>
                    <a:pt x="50" y="66"/>
                    <a:pt x="50"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2" name="Freeform 1200"/>
            <p:cNvSpPr>
              <a:spLocks noEditPoints="1"/>
            </p:cNvSpPr>
            <p:nvPr/>
          </p:nvSpPr>
          <p:spPr bwMode="auto">
            <a:xfrm>
              <a:off x="8581892" y="2693449"/>
              <a:ext cx="82188" cy="85977"/>
            </a:xfrm>
            <a:custGeom>
              <a:avLst/>
              <a:gdLst>
                <a:gd name="T0" fmla="*/ 43 w 85"/>
                <a:gd name="T1" fmla="*/ 38 h 83"/>
                <a:gd name="T2" fmla="*/ 22 w 85"/>
                <a:gd name="T3" fmla="*/ 38 h 83"/>
                <a:gd name="T4" fmla="*/ 22 w 85"/>
                <a:gd name="T5" fmla="*/ 45 h 83"/>
                <a:gd name="T6" fmla="*/ 43 w 85"/>
                <a:gd name="T7" fmla="*/ 45 h 83"/>
                <a:gd name="T8" fmla="*/ 43 w 85"/>
                <a:gd name="T9" fmla="*/ 38 h 83"/>
                <a:gd name="T10" fmla="*/ 85 w 85"/>
                <a:gd name="T11" fmla="*/ 0 h 83"/>
                <a:gd name="T12" fmla="*/ 85 w 85"/>
                <a:gd name="T13" fmla="*/ 59 h 83"/>
                <a:gd name="T14" fmla="*/ 19 w 85"/>
                <a:gd name="T15" fmla="*/ 59 h 83"/>
                <a:gd name="T16" fmla="*/ 5 w 85"/>
                <a:gd name="T17" fmla="*/ 83 h 83"/>
                <a:gd name="T18" fmla="*/ 5 w 85"/>
                <a:gd name="T19" fmla="*/ 59 h 83"/>
                <a:gd name="T20" fmla="*/ 0 w 85"/>
                <a:gd name="T21" fmla="*/ 59 h 83"/>
                <a:gd name="T22" fmla="*/ 0 w 85"/>
                <a:gd name="T23" fmla="*/ 0 h 83"/>
                <a:gd name="T24" fmla="*/ 85 w 85"/>
                <a:gd name="T25" fmla="*/ 0 h 83"/>
                <a:gd name="T26" fmla="*/ 66 w 85"/>
                <a:gd name="T27" fmla="*/ 31 h 83"/>
                <a:gd name="T28" fmla="*/ 66 w 85"/>
                <a:gd name="T29" fmla="*/ 26 h 83"/>
                <a:gd name="T30" fmla="*/ 22 w 85"/>
                <a:gd name="T31" fmla="*/ 26 h 83"/>
                <a:gd name="T32" fmla="*/ 22 w 85"/>
                <a:gd name="T33" fmla="*/ 31 h 83"/>
                <a:gd name="T34" fmla="*/ 66 w 85"/>
                <a:gd name="T35" fmla="*/ 31 h 83"/>
                <a:gd name="T36" fmla="*/ 66 w 85"/>
                <a:gd name="T37" fmla="*/ 19 h 83"/>
                <a:gd name="T38" fmla="*/ 66 w 85"/>
                <a:gd name="T39" fmla="*/ 14 h 83"/>
                <a:gd name="T40" fmla="*/ 22 w 85"/>
                <a:gd name="T41" fmla="*/ 14 h 83"/>
                <a:gd name="T42" fmla="*/ 22 w 85"/>
                <a:gd name="T43" fmla="*/ 19 h 83"/>
                <a:gd name="T44" fmla="*/ 66 w 85"/>
                <a:gd name="T45"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83">
                  <a:moveTo>
                    <a:pt x="43" y="38"/>
                  </a:moveTo>
                  <a:lnTo>
                    <a:pt x="22" y="38"/>
                  </a:lnTo>
                  <a:lnTo>
                    <a:pt x="22" y="45"/>
                  </a:lnTo>
                  <a:lnTo>
                    <a:pt x="43" y="45"/>
                  </a:lnTo>
                  <a:lnTo>
                    <a:pt x="43" y="38"/>
                  </a:lnTo>
                  <a:close/>
                  <a:moveTo>
                    <a:pt x="85" y="0"/>
                  </a:moveTo>
                  <a:lnTo>
                    <a:pt x="85" y="59"/>
                  </a:lnTo>
                  <a:lnTo>
                    <a:pt x="19" y="59"/>
                  </a:lnTo>
                  <a:lnTo>
                    <a:pt x="5" y="83"/>
                  </a:lnTo>
                  <a:lnTo>
                    <a:pt x="5" y="59"/>
                  </a:lnTo>
                  <a:lnTo>
                    <a:pt x="0" y="59"/>
                  </a:lnTo>
                  <a:lnTo>
                    <a:pt x="0" y="0"/>
                  </a:lnTo>
                  <a:lnTo>
                    <a:pt x="85" y="0"/>
                  </a:lnTo>
                  <a:close/>
                  <a:moveTo>
                    <a:pt x="66" y="31"/>
                  </a:moveTo>
                  <a:lnTo>
                    <a:pt x="66" y="26"/>
                  </a:lnTo>
                  <a:lnTo>
                    <a:pt x="22" y="26"/>
                  </a:lnTo>
                  <a:lnTo>
                    <a:pt x="22" y="31"/>
                  </a:lnTo>
                  <a:lnTo>
                    <a:pt x="66" y="31"/>
                  </a:lnTo>
                  <a:close/>
                  <a:moveTo>
                    <a:pt x="66" y="19"/>
                  </a:moveTo>
                  <a:lnTo>
                    <a:pt x="66" y="14"/>
                  </a:lnTo>
                  <a:lnTo>
                    <a:pt x="22" y="14"/>
                  </a:lnTo>
                  <a:lnTo>
                    <a:pt x="22" y="19"/>
                  </a:lnTo>
                  <a:lnTo>
                    <a:pt x="6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3" name="Freeform 1201"/>
            <p:cNvSpPr>
              <a:spLocks/>
            </p:cNvSpPr>
            <p:nvPr/>
          </p:nvSpPr>
          <p:spPr bwMode="auto">
            <a:xfrm>
              <a:off x="8568355" y="2675839"/>
              <a:ext cx="82188" cy="61117"/>
            </a:xfrm>
            <a:custGeom>
              <a:avLst/>
              <a:gdLst>
                <a:gd name="T0" fmla="*/ 0 w 85"/>
                <a:gd name="T1" fmla="*/ 0 h 59"/>
                <a:gd name="T2" fmla="*/ 85 w 85"/>
                <a:gd name="T3" fmla="*/ 0 h 59"/>
                <a:gd name="T4" fmla="*/ 85 w 85"/>
                <a:gd name="T5" fmla="*/ 12 h 59"/>
                <a:gd name="T6" fmla="*/ 10 w 85"/>
                <a:gd name="T7" fmla="*/ 12 h 59"/>
                <a:gd name="T8" fmla="*/ 10 w 85"/>
                <a:gd name="T9" fmla="*/ 59 h 59"/>
                <a:gd name="T10" fmla="*/ 0 w 85"/>
                <a:gd name="T11" fmla="*/ 59 h 59"/>
                <a:gd name="T12" fmla="*/ 0 w 85"/>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85" h="59">
                  <a:moveTo>
                    <a:pt x="0" y="0"/>
                  </a:moveTo>
                  <a:lnTo>
                    <a:pt x="85" y="0"/>
                  </a:lnTo>
                  <a:lnTo>
                    <a:pt x="85" y="12"/>
                  </a:lnTo>
                  <a:lnTo>
                    <a:pt x="10" y="12"/>
                  </a:lnTo>
                  <a:lnTo>
                    <a:pt x="10" y="59"/>
                  </a:lnTo>
                  <a:lnTo>
                    <a:pt x="0" y="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98" name="Group 97">
            <a:extLst>
              <a:ext uri="{FF2B5EF4-FFF2-40B4-BE49-F238E27FC236}">
                <a16:creationId xmlns:a16="http://schemas.microsoft.com/office/drawing/2014/main" id="{D13427E4-8677-FE4C-9B15-4418DDD9A94F}"/>
              </a:ext>
            </a:extLst>
          </p:cNvPr>
          <p:cNvGrpSpPr/>
          <p:nvPr/>
        </p:nvGrpSpPr>
        <p:grpSpPr>
          <a:xfrm>
            <a:off x="9352276" y="2179991"/>
            <a:ext cx="345190" cy="369805"/>
            <a:chOff x="9352276" y="2179991"/>
            <a:chExt cx="345190" cy="369805"/>
          </a:xfrm>
        </p:grpSpPr>
        <p:sp>
          <p:nvSpPr>
            <p:cNvPr id="75" name="Oval 861"/>
            <p:cNvSpPr>
              <a:spLocks noChangeArrowheads="1"/>
            </p:cNvSpPr>
            <p:nvPr/>
          </p:nvSpPr>
          <p:spPr bwMode="auto">
            <a:xfrm>
              <a:off x="9352276" y="2179991"/>
              <a:ext cx="345190" cy="3698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6" name="Freeform 862"/>
            <p:cNvSpPr>
              <a:spLocks/>
            </p:cNvSpPr>
            <p:nvPr/>
          </p:nvSpPr>
          <p:spPr bwMode="auto">
            <a:xfrm>
              <a:off x="9418026" y="2246286"/>
              <a:ext cx="217557" cy="233071"/>
            </a:xfrm>
            <a:custGeom>
              <a:avLst/>
              <a:gdLst>
                <a:gd name="T0" fmla="*/ 59 w 225"/>
                <a:gd name="T1" fmla="*/ 17 h 225"/>
                <a:gd name="T2" fmla="*/ 17 w 225"/>
                <a:gd name="T3" fmla="*/ 17 h 225"/>
                <a:gd name="T4" fmla="*/ 17 w 225"/>
                <a:gd name="T5" fmla="*/ 208 h 225"/>
                <a:gd name="T6" fmla="*/ 208 w 225"/>
                <a:gd name="T7" fmla="*/ 208 h 225"/>
                <a:gd name="T8" fmla="*/ 208 w 225"/>
                <a:gd name="T9" fmla="*/ 17 h 225"/>
                <a:gd name="T10" fmla="*/ 166 w 225"/>
                <a:gd name="T11" fmla="*/ 17 h 225"/>
                <a:gd name="T12" fmla="*/ 166 w 225"/>
                <a:gd name="T13" fmla="*/ 0 h 225"/>
                <a:gd name="T14" fmla="*/ 225 w 225"/>
                <a:gd name="T15" fmla="*/ 0 h 225"/>
                <a:gd name="T16" fmla="*/ 225 w 225"/>
                <a:gd name="T17" fmla="*/ 225 h 225"/>
                <a:gd name="T18" fmla="*/ 0 w 225"/>
                <a:gd name="T19" fmla="*/ 225 h 225"/>
                <a:gd name="T20" fmla="*/ 0 w 225"/>
                <a:gd name="T21" fmla="*/ 0 h 225"/>
                <a:gd name="T22" fmla="*/ 59 w 225"/>
                <a:gd name="T23" fmla="*/ 0 h 225"/>
                <a:gd name="T24" fmla="*/ 59 w 225"/>
                <a:gd name="T25" fmla="*/ 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5">
                  <a:moveTo>
                    <a:pt x="59" y="17"/>
                  </a:moveTo>
                  <a:lnTo>
                    <a:pt x="17" y="17"/>
                  </a:lnTo>
                  <a:lnTo>
                    <a:pt x="17" y="208"/>
                  </a:lnTo>
                  <a:lnTo>
                    <a:pt x="208" y="208"/>
                  </a:lnTo>
                  <a:lnTo>
                    <a:pt x="208" y="17"/>
                  </a:lnTo>
                  <a:lnTo>
                    <a:pt x="166" y="17"/>
                  </a:lnTo>
                  <a:lnTo>
                    <a:pt x="166" y="0"/>
                  </a:lnTo>
                  <a:lnTo>
                    <a:pt x="225" y="0"/>
                  </a:lnTo>
                  <a:lnTo>
                    <a:pt x="225" y="225"/>
                  </a:lnTo>
                  <a:lnTo>
                    <a:pt x="0" y="225"/>
                  </a:lnTo>
                  <a:lnTo>
                    <a:pt x="0" y="0"/>
                  </a:lnTo>
                  <a:lnTo>
                    <a:pt x="59" y="0"/>
                  </a:lnTo>
                  <a:lnTo>
                    <a:pt x="5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7" name="Freeform 863"/>
            <p:cNvSpPr>
              <a:spLocks/>
            </p:cNvSpPr>
            <p:nvPr/>
          </p:nvSpPr>
          <p:spPr bwMode="auto">
            <a:xfrm>
              <a:off x="9486678" y="2246286"/>
              <a:ext cx="80254" cy="68367"/>
            </a:xfrm>
            <a:custGeom>
              <a:avLst/>
              <a:gdLst>
                <a:gd name="T0" fmla="*/ 83 w 83"/>
                <a:gd name="T1" fmla="*/ 0 h 66"/>
                <a:gd name="T2" fmla="*/ 83 w 83"/>
                <a:gd name="T3" fmla="*/ 66 h 66"/>
                <a:gd name="T4" fmla="*/ 40 w 83"/>
                <a:gd name="T5" fmla="*/ 40 h 66"/>
                <a:gd name="T6" fmla="*/ 0 w 83"/>
                <a:gd name="T7" fmla="*/ 66 h 66"/>
                <a:gd name="T8" fmla="*/ 0 w 83"/>
                <a:gd name="T9" fmla="*/ 0 h 66"/>
                <a:gd name="T10" fmla="*/ 83 w 83"/>
                <a:gd name="T11" fmla="*/ 0 h 66"/>
              </a:gdLst>
              <a:ahLst/>
              <a:cxnLst>
                <a:cxn ang="0">
                  <a:pos x="T0" y="T1"/>
                </a:cxn>
                <a:cxn ang="0">
                  <a:pos x="T2" y="T3"/>
                </a:cxn>
                <a:cxn ang="0">
                  <a:pos x="T4" y="T5"/>
                </a:cxn>
                <a:cxn ang="0">
                  <a:pos x="T6" y="T7"/>
                </a:cxn>
                <a:cxn ang="0">
                  <a:pos x="T8" y="T9"/>
                </a:cxn>
                <a:cxn ang="0">
                  <a:pos x="T10" y="T11"/>
                </a:cxn>
              </a:cxnLst>
              <a:rect l="0" t="0" r="r" b="b"/>
              <a:pathLst>
                <a:path w="83" h="66">
                  <a:moveTo>
                    <a:pt x="83" y="0"/>
                  </a:moveTo>
                  <a:lnTo>
                    <a:pt x="83" y="66"/>
                  </a:lnTo>
                  <a:lnTo>
                    <a:pt x="40" y="40"/>
                  </a:lnTo>
                  <a:lnTo>
                    <a:pt x="0" y="66"/>
                  </a:lnTo>
                  <a:lnTo>
                    <a:pt x="0" y="0"/>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8" name="Freeform 864"/>
            <p:cNvSpPr>
              <a:spLocks/>
            </p:cNvSpPr>
            <p:nvPr/>
          </p:nvSpPr>
          <p:spPr bwMode="auto">
            <a:xfrm>
              <a:off x="9518586" y="2341587"/>
              <a:ext cx="57049" cy="103587"/>
            </a:xfrm>
            <a:custGeom>
              <a:avLst/>
              <a:gdLst>
                <a:gd name="T0" fmla="*/ 25 w 25"/>
                <a:gd name="T1" fmla="*/ 20 h 42"/>
                <a:gd name="T2" fmla="*/ 12 w 25"/>
                <a:gd name="T3" fmla="*/ 39 h 42"/>
                <a:gd name="T4" fmla="*/ 12 w 25"/>
                <a:gd name="T5" fmla="*/ 42 h 42"/>
                <a:gd name="T6" fmla="*/ 0 w 25"/>
                <a:gd name="T7" fmla="*/ 34 h 42"/>
                <a:gd name="T8" fmla="*/ 12 w 25"/>
                <a:gd name="T9" fmla="*/ 25 h 42"/>
                <a:gd name="T10" fmla="*/ 12 w 25"/>
                <a:gd name="T11" fmla="*/ 29 h 42"/>
                <a:gd name="T12" fmla="*/ 17 w 25"/>
                <a:gd name="T13" fmla="*/ 20 h 42"/>
                <a:gd name="T14" fmla="*/ 10 w 25"/>
                <a:gd name="T15" fmla="*/ 9 h 42"/>
                <a:gd name="T16" fmla="*/ 10 w 25"/>
                <a:gd name="T17" fmla="*/ 0 h 42"/>
                <a:gd name="T18" fmla="*/ 25 w 25"/>
                <a:gd name="T1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42">
                  <a:moveTo>
                    <a:pt x="25" y="20"/>
                  </a:moveTo>
                  <a:cubicBezTo>
                    <a:pt x="25" y="29"/>
                    <a:pt x="19" y="36"/>
                    <a:pt x="12" y="39"/>
                  </a:cubicBezTo>
                  <a:cubicBezTo>
                    <a:pt x="12" y="42"/>
                    <a:pt x="12" y="42"/>
                    <a:pt x="12" y="42"/>
                  </a:cubicBezTo>
                  <a:cubicBezTo>
                    <a:pt x="0" y="34"/>
                    <a:pt x="0" y="34"/>
                    <a:pt x="0" y="34"/>
                  </a:cubicBezTo>
                  <a:cubicBezTo>
                    <a:pt x="12" y="25"/>
                    <a:pt x="12" y="25"/>
                    <a:pt x="12" y="25"/>
                  </a:cubicBezTo>
                  <a:cubicBezTo>
                    <a:pt x="12" y="29"/>
                    <a:pt x="12" y="29"/>
                    <a:pt x="12" y="29"/>
                  </a:cubicBezTo>
                  <a:cubicBezTo>
                    <a:pt x="15" y="27"/>
                    <a:pt x="17" y="24"/>
                    <a:pt x="17" y="20"/>
                  </a:cubicBezTo>
                  <a:cubicBezTo>
                    <a:pt x="17" y="15"/>
                    <a:pt x="14" y="11"/>
                    <a:pt x="10" y="9"/>
                  </a:cubicBezTo>
                  <a:cubicBezTo>
                    <a:pt x="10" y="0"/>
                    <a:pt x="10" y="0"/>
                    <a:pt x="10" y="0"/>
                  </a:cubicBezTo>
                  <a:cubicBezTo>
                    <a:pt x="19" y="2"/>
                    <a:pt x="25" y="10"/>
                    <a:pt x="2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9" name="Freeform 865"/>
            <p:cNvSpPr>
              <a:spLocks/>
            </p:cNvSpPr>
            <p:nvPr/>
          </p:nvSpPr>
          <p:spPr bwMode="auto">
            <a:xfrm>
              <a:off x="9473141" y="2334336"/>
              <a:ext cx="58983" cy="103587"/>
            </a:xfrm>
            <a:custGeom>
              <a:avLst/>
              <a:gdLst>
                <a:gd name="T0" fmla="*/ 26 w 26"/>
                <a:gd name="T1" fmla="*/ 8 h 42"/>
                <a:gd name="T2" fmla="*/ 14 w 26"/>
                <a:gd name="T3" fmla="*/ 17 h 42"/>
                <a:gd name="T4" fmla="*/ 14 w 26"/>
                <a:gd name="T5" fmla="*/ 13 h 42"/>
                <a:gd name="T6" fmla="*/ 8 w 26"/>
                <a:gd name="T7" fmla="*/ 23 h 42"/>
                <a:gd name="T8" fmla="*/ 15 w 26"/>
                <a:gd name="T9" fmla="*/ 33 h 42"/>
                <a:gd name="T10" fmla="*/ 15 w 26"/>
                <a:gd name="T11" fmla="*/ 42 h 42"/>
                <a:gd name="T12" fmla="*/ 0 w 26"/>
                <a:gd name="T13" fmla="*/ 23 h 42"/>
                <a:gd name="T14" fmla="*/ 14 w 26"/>
                <a:gd name="T15" fmla="*/ 3 h 42"/>
                <a:gd name="T16" fmla="*/ 14 w 26"/>
                <a:gd name="T17" fmla="*/ 0 h 42"/>
                <a:gd name="T18" fmla="*/ 26 w 26"/>
                <a:gd name="T19"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2">
                  <a:moveTo>
                    <a:pt x="26" y="8"/>
                  </a:moveTo>
                  <a:cubicBezTo>
                    <a:pt x="14" y="17"/>
                    <a:pt x="14" y="17"/>
                    <a:pt x="14" y="17"/>
                  </a:cubicBezTo>
                  <a:cubicBezTo>
                    <a:pt x="14" y="13"/>
                    <a:pt x="14" y="13"/>
                    <a:pt x="14" y="13"/>
                  </a:cubicBezTo>
                  <a:cubicBezTo>
                    <a:pt x="11" y="15"/>
                    <a:pt x="8" y="19"/>
                    <a:pt x="8" y="23"/>
                  </a:cubicBezTo>
                  <a:cubicBezTo>
                    <a:pt x="8" y="27"/>
                    <a:pt x="11" y="31"/>
                    <a:pt x="15" y="33"/>
                  </a:cubicBezTo>
                  <a:cubicBezTo>
                    <a:pt x="15" y="42"/>
                    <a:pt x="15" y="42"/>
                    <a:pt x="15" y="42"/>
                  </a:cubicBezTo>
                  <a:cubicBezTo>
                    <a:pt x="6" y="40"/>
                    <a:pt x="0" y="32"/>
                    <a:pt x="0" y="23"/>
                  </a:cubicBezTo>
                  <a:cubicBezTo>
                    <a:pt x="0" y="14"/>
                    <a:pt x="6" y="6"/>
                    <a:pt x="14" y="3"/>
                  </a:cubicBezTo>
                  <a:cubicBezTo>
                    <a:pt x="14" y="0"/>
                    <a:pt x="14" y="0"/>
                    <a:pt x="14" y="0"/>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89" name="Group 88">
            <a:extLst>
              <a:ext uri="{FF2B5EF4-FFF2-40B4-BE49-F238E27FC236}">
                <a16:creationId xmlns:a16="http://schemas.microsoft.com/office/drawing/2014/main" id="{59DD4162-FB98-774C-99C9-9754C553A9EB}"/>
              </a:ext>
            </a:extLst>
          </p:cNvPr>
          <p:cNvGrpSpPr/>
          <p:nvPr/>
        </p:nvGrpSpPr>
        <p:grpSpPr>
          <a:xfrm>
            <a:off x="9348847" y="2967836"/>
            <a:ext cx="352046" cy="377151"/>
            <a:chOff x="9348847" y="2967836"/>
            <a:chExt cx="352046" cy="377151"/>
          </a:xfrm>
        </p:grpSpPr>
        <p:grpSp>
          <p:nvGrpSpPr>
            <p:cNvPr id="81" name="组合 80"/>
            <p:cNvGrpSpPr/>
            <p:nvPr/>
          </p:nvGrpSpPr>
          <p:grpSpPr>
            <a:xfrm>
              <a:off x="9348847" y="2967836"/>
              <a:ext cx="352046" cy="377151"/>
              <a:chOff x="10822457" y="4288756"/>
              <a:chExt cx="448405" cy="448405"/>
            </a:xfrm>
          </p:grpSpPr>
          <p:sp>
            <p:nvSpPr>
              <p:cNvPr id="83" name="Oval 442"/>
              <p:cNvSpPr>
                <a:spLocks noChangeArrowheads="1"/>
              </p:cNvSpPr>
              <p:nvPr/>
            </p:nvSpPr>
            <p:spPr bwMode="auto">
              <a:xfrm>
                <a:off x="10822457" y="4288756"/>
                <a:ext cx="448405" cy="4484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4"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5"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6"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7"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8"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82" name="矩形 81"/>
            <p:cNvSpPr/>
            <p:nvPr/>
          </p:nvSpPr>
          <p:spPr>
            <a:xfrm>
              <a:off x="9475470" y="3097115"/>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80" name="Group 79">
            <a:extLst>
              <a:ext uri="{FF2B5EF4-FFF2-40B4-BE49-F238E27FC236}">
                <a16:creationId xmlns:a16="http://schemas.microsoft.com/office/drawing/2014/main" id="{7B95B930-CB33-0047-BF51-AF026FCD51D7}"/>
              </a:ext>
            </a:extLst>
          </p:cNvPr>
          <p:cNvGrpSpPr/>
          <p:nvPr/>
        </p:nvGrpSpPr>
        <p:grpSpPr>
          <a:xfrm>
            <a:off x="6579850" y="3694520"/>
            <a:ext cx="352046" cy="377151"/>
            <a:chOff x="6579850" y="3694520"/>
            <a:chExt cx="352046" cy="377151"/>
          </a:xfrm>
        </p:grpSpPr>
        <p:grpSp>
          <p:nvGrpSpPr>
            <p:cNvPr id="90" name="组合 89"/>
            <p:cNvGrpSpPr/>
            <p:nvPr/>
          </p:nvGrpSpPr>
          <p:grpSpPr>
            <a:xfrm>
              <a:off x="6579850" y="3694520"/>
              <a:ext cx="352046" cy="377151"/>
              <a:chOff x="10822457" y="4288756"/>
              <a:chExt cx="448405" cy="448405"/>
            </a:xfrm>
          </p:grpSpPr>
          <p:sp>
            <p:nvSpPr>
              <p:cNvPr id="92" name="Oval 442"/>
              <p:cNvSpPr>
                <a:spLocks noChangeArrowheads="1"/>
              </p:cNvSpPr>
              <p:nvPr/>
            </p:nvSpPr>
            <p:spPr bwMode="auto">
              <a:xfrm>
                <a:off x="10822457" y="4288756"/>
                <a:ext cx="448405" cy="4484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3"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4"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5"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6"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7"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91" name="矩形 90"/>
            <p:cNvSpPr/>
            <p:nvPr/>
          </p:nvSpPr>
          <p:spPr>
            <a:xfrm>
              <a:off x="6706473" y="3823799"/>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74" name="Group 73">
            <a:extLst>
              <a:ext uri="{FF2B5EF4-FFF2-40B4-BE49-F238E27FC236}">
                <a16:creationId xmlns:a16="http://schemas.microsoft.com/office/drawing/2014/main" id="{7E905598-B8A1-DC49-8F39-99823743A74A}"/>
              </a:ext>
            </a:extLst>
          </p:cNvPr>
          <p:cNvGrpSpPr/>
          <p:nvPr/>
        </p:nvGrpSpPr>
        <p:grpSpPr>
          <a:xfrm>
            <a:off x="2469990" y="2951772"/>
            <a:ext cx="352046" cy="377151"/>
            <a:chOff x="2469990" y="2951772"/>
            <a:chExt cx="352046" cy="377151"/>
          </a:xfrm>
        </p:grpSpPr>
        <p:sp>
          <p:nvSpPr>
            <p:cNvPr id="99" name="Oval 655"/>
            <p:cNvSpPr>
              <a:spLocks noChangeArrowheads="1"/>
            </p:cNvSpPr>
            <p:nvPr/>
          </p:nvSpPr>
          <p:spPr bwMode="auto">
            <a:xfrm>
              <a:off x="2469990" y="2951772"/>
              <a:ext cx="352046" cy="377151"/>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0" name="Freeform 656"/>
            <p:cNvSpPr>
              <a:spLocks noEditPoints="1"/>
            </p:cNvSpPr>
            <p:nvPr/>
          </p:nvSpPr>
          <p:spPr bwMode="auto">
            <a:xfrm>
              <a:off x="2653408" y="3151440"/>
              <a:ext cx="91710" cy="95080"/>
            </a:xfrm>
            <a:custGeom>
              <a:avLst/>
              <a:gdLst>
                <a:gd name="T0" fmla="*/ 93 w 93"/>
                <a:gd name="T1" fmla="*/ 0 h 90"/>
                <a:gd name="T2" fmla="*/ 93 w 93"/>
                <a:gd name="T3" fmla="*/ 90 h 90"/>
                <a:gd name="T4" fmla="*/ 0 w 93"/>
                <a:gd name="T5" fmla="*/ 90 h 90"/>
                <a:gd name="T6" fmla="*/ 0 w 93"/>
                <a:gd name="T7" fmla="*/ 0 h 90"/>
                <a:gd name="T8" fmla="*/ 93 w 93"/>
                <a:gd name="T9" fmla="*/ 0 h 90"/>
                <a:gd name="T10" fmla="*/ 78 w 93"/>
                <a:gd name="T11" fmla="*/ 78 h 90"/>
                <a:gd name="T12" fmla="*/ 78 w 93"/>
                <a:gd name="T13" fmla="*/ 12 h 90"/>
                <a:gd name="T14" fmla="*/ 15 w 93"/>
                <a:gd name="T15" fmla="*/ 12 h 90"/>
                <a:gd name="T16" fmla="*/ 15 w 93"/>
                <a:gd name="T17" fmla="*/ 78 h 90"/>
                <a:gd name="T18" fmla="*/ 78 w 93"/>
                <a:gd name="T19"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0">
                  <a:moveTo>
                    <a:pt x="93" y="0"/>
                  </a:moveTo>
                  <a:lnTo>
                    <a:pt x="93" y="90"/>
                  </a:lnTo>
                  <a:lnTo>
                    <a:pt x="0" y="90"/>
                  </a:lnTo>
                  <a:lnTo>
                    <a:pt x="0" y="0"/>
                  </a:lnTo>
                  <a:lnTo>
                    <a:pt x="93" y="0"/>
                  </a:lnTo>
                  <a:close/>
                  <a:moveTo>
                    <a:pt x="78" y="78"/>
                  </a:moveTo>
                  <a:lnTo>
                    <a:pt x="78" y="12"/>
                  </a:lnTo>
                  <a:lnTo>
                    <a:pt x="15" y="12"/>
                  </a:lnTo>
                  <a:lnTo>
                    <a:pt x="15" y="78"/>
                  </a:lnTo>
                  <a:lnTo>
                    <a:pt x="7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1" name="Freeform 657"/>
            <p:cNvSpPr>
              <a:spLocks noEditPoints="1"/>
            </p:cNvSpPr>
            <p:nvPr/>
          </p:nvSpPr>
          <p:spPr bwMode="auto">
            <a:xfrm>
              <a:off x="2653408" y="3036288"/>
              <a:ext cx="91710" cy="95080"/>
            </a:xfrm>
            <a:custGeom>
              <a:avLst/>
              <a:gdLst>
                <a:gd name="T0" fmla="*/ 93 w 93"/>
                <a:gd name="T1" fmla="*/ 0 h 90"/>
                <a:gd name="T2" fmla="*/ 93 w 93"/>
                <a:gd name="T3" fmla="*/ 90 h 90"/>
                <a:gd name="T4" fmla="*/ 0 w 93"/>
                <a:gd name="T5" fmla="*/ 90 h 90"/>
                <a:gd name="T6" fmla="*/ 0 w 93"/>
                <a:gd name="T7" fmla="*/ 0 h 90"/>
                <a:gd name="T8" fmla="*/ 93 w 93"/>
                <a:gd name="T9" fmla="*/ 0 h 90"/>
                <a:gd name="T10" fmla="*/ 78 w 93"/>
                <a:gd name="T11" fmla="*/ 79 h 90"/>
                <a:gd name="T12" fmla="*/ 78 w 93"/>
                <a:gd name="T13" fmla="*/ 12 h 90"/>
                <a:gd name="T14" fmla="*/ 15 w 93"/>
                <a:gd name="T15" fmla="*/ 12 h 90"/>
                <a:gd name="T16" fmla="*/ 15 w 93"/>
                <a:gd name="T17" fmla="*/ 79 h 90"/>
                <a:gd name="T18" fmla="*/ 78 w 93"/>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0">
                  <a:moveTo>
                    <a:pt x="93" y="0"/>
                  </a:moveTo>
                  <a:lnTo>
                    <a:pt x="93" y="90"/>
                  </a:lnTo>
                  <a:lnTo>
                    <a:pt x="0" y="90"/>
                  </a:lnTo>
                  <a:lnTo>
                    <a:pt x="0" y="0"/>
                  </a:lnTo>
                  <a:lnTo>
                    <a:pt x="93" y="0"/>
                  </a:lnTo>
                  <a:close/>
                  <a:moveTo>
                    <a:pt x="78" y="79"/>
                  </a:moveTo>
                  <a:lnTo>
                    <a:pt x="78" y="12"/>
                  </a:lnTo>
                  <a:lnTo>
                    <a:pt x="15" y="12"/>
                  </a:lnTo>
                  <a:lnTo>
                    <a:pt x="15" y="79"/>
                  </a:lnTo>
                  <a:lnTo>
                    <a:pt x="7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2" name="Freeform 658"/>
            <p:cNvSpPr>
              <a:spLocks/>
            </p:cNvSpPr>
            <p:nvPr/>
          </p:nvSpPr>
          <p:spPr bwMode="auto">
            <a:xfrm>
              <a:off x="2675103" y="3186303"/>
              <a:ext cx="8876" cy="25355"/>
            </a:xfrm>
            <a:custGeom>
              <a:avLst/>
              <a:gdLst>
                <a:gd name="T0" fmla="*/ 4 w 4"/>
                <a:gd name="T1" fmla="*/ 9 h 10"/>
                <a:gd name="T2" fmla="*/ 2 w 4"/>
                <a:gd name="T3" fmla="*/ 10 h 10"/>
                <a:gd name="T4" fmla="*/ 0 w 4"/>
                <a:gd name="T5" fmla="*/ 8 h 10"/>
                <a:gd name="T6" fmla="*/ 0 w 4"/>
                <a:gd name="T7" fmla="*/ 2 h 10"/>
                <a:gd name="T8" fmla="*/ 2 w 4"/>
                <a:gd name="T9" fmla="*/ 0 h 10"/>
                <a:gd name="T10" fmla="*/ 4 w 4"/>
                <a:gd name="T11" fmla="*/ 2 h 10"/>
                <a:gd name="T12" fmla="*/ 3 w 4"/>
                <a:gd name="T13" fmla="*/ 2 h 10"/>
                <a:gd name="T14" fmla="*/ 3 w 4"/>
                <a:gd name="T15" fmla="*/ 9 h 10"/>
                <a:gd name="T16" fmla="*/ 4 w 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4" y="9"/>
                  </a:moveTo>
                  <a:cubicBezTo>
                    <a:pt x="4" y="9"/>
                    <a:pt x="3" y="10"/>
                    <a:pt x="2" y="10"/>
                  </a:cubicBezTo>
                  <a:cubicBezTo>
                    <a:pt x="1" y="10"/>
                    <a:pt x="0" y="9"/>
                    <a:pt x="0" y="8"/>
                  </a:cubicBezTo>
                  <a:cubicBezTo>
                    <a:pt x="0" y="2"/>
                    <a:pt x="0" y="2"/>
                    <a:pt x="0" y="2"/>
                  </a:cubicBezTo>
                  <a:cubicBezTo>
                    <a:pt x="0" y="1"/>
                    <a:pt x="1" y="0"/>
                    <a:pt x="2" y="0"/>
                  </a:cubicBezTo>
                  <a:cubicBezTo>
                    <a:pt x="3" y="0"/>
                    <a:pt x="4" y="1"/>
                    <a:pt x="4" y="2"/>
                  </a:cubicBezTo>
                  <a:cubicBezTo>
                    <a:pt x="3" y="2"/>
                    <a:pt x="3" y="2"/>
                    <a:pt x="3" y="2"/>
                  </a:cubicBezTo>
                  <a:cubicBezTo>
                    <a:pt x="3" y="9"/>
                    <a:pt x="3" y="9"/>
                    <a:pt x="3" y="9"/>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3" name="Freeform 659"/>
            <p:cNvSpPr>
              <a:spLocks noEditPoints="1"/>
            </p:cNvSpPr>
            <p:nvPr/>
          </p:nvSpPr>
          <p:spPr bwMode="auto">
            <a:xfrm>
              <a:off x="2548879" y="3036288"/>
              <a:ext cx="90723" cy="95080"/>
            </a:xfrm>
            <a:custGeom>
              <a:avLst/>
              <a:gdLst>
                <a:gd name="T0" fmla="*/ 78 w 92"/>
                <a:gd name="T1" fmla="*/ 12 h 90"/>
                <a:gd name="T2" fmla="*/ 14 w 92"/>
                <a:gd name="T3" fmla="*/ 12 h 90"/>
                <a:gd name="T4" fmla="*/ 14 w 92"/>
                <a:gd name="T5" fmla="*/ 79 h 90"/>
                <a:gd name="T6" fmla="*/ 78 w 92"/>
                <a:gd name="T7" fmla="*/ 79 h 90"/>
                <a:gd name="T8" fmla="*/ 78 w 92"/>
                <a:gd name="T9" fmla="*/ 12 h 90"/>
                <a:gd name="T10" fmla="*/ 92 w 92"/>
                <a:gd name="T11" fmla="*/ 0 h 90"/>
                <a:gd name="T12" fmla="*/ 92 w 92"/>
                <a:gd name="T13" fmla="*/ 90 h 90"/>
                <a:gd name="T14" fmla="*/ 0 w 92"/>
                <a:gd name="T15" fmla="*/ 90 h 90"/>
                <a:gd name="T16" fmla="*/ 0 w 92"/>
                <a:gd name="T17" fmla="*/ 0 h 90"/>
                <a:gd name="T18" fmla="*/ 92 w 9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0">
                  <a:moveTo>
                    <a:pt x="78" y="12"/>
                  </a:moveTo>
                  <a:lnTo>
                    <a:pt x="14" y="12"/>
                  </a:lnTo>
                  <a:lnTo>
                    <a:pt x="14" y="79"/>
                  </a:lnTo>
                  <a:lnTo>
                    <a:pt x="78" y="79"/>
                  </a:lnTo>
                  <a:lnTo>
                    <a:pt x="78" y="12"/>
                  </a:lnTo>
                  <a:close/>
                  <a:moveTo>
                    <a:pt x="92" y="0"/>
                  </a:moveTo>
                  <a:lnTo>
                    <a:pt x="92" y="90"/>
                  </a:lnTo>
                  <a:lnTo>
                    <a:pt x="0" y="90"/>
                  </a:lnTo>
                  <a:lnTo>
                    <a:pt x="0" y="0"/>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4" name="Freeform 660"/>
            <p:cNvSpPr>
              <a:spLocks noEditPoints="1"/>
            </p:cNvSpPr>
            <p:nvPr/>
          </p:nvSpPr>
          <p:spPr bwMode="auto">
            <a:xfrm>
              <a:off x="2548879" y="3151440"/>
              <a:ext cx="90723" cy="95080"/>
            </a:xfrm>
            <a:custGeom>
              <a:avLst/>
              <a:gdLst>
                <a:gd name="T0" fmla="*/ 78 w 92"/>
                <a:gd name="T1" fmla="*/ 78 h 90"/>
                <a:gd name="T2" fmla="*/ 78 w 92"/>
                <a:gd name="T3" fmla="*/ 12 h 90"/>
                <a:gd name="T4" fmla="*/ 14 w 92"/>
                <a:gd name="T5" fmla="*/ 12 h 90"/>
                <a:gd name="T6" fmla="*/ 14 w 92"/>
                <a:gd name="T7" fmla="*/ 78 h 90"/>
                <a:gd name="T8" fmla="*/ 78 w 92"/>
                <a:gd name="T9" fmla="*/ 78 h 90"/>
                <a:gd name="T10" fmla="*/ 92 w 92"/>
                <a:gd name="T11" fmla="*/ 0 h 90"/>
                <a:gd name="T12" fmla="*/ 92 w 92"/>
                <a:gd name="T13" fmla="*/ 90 h 90"/>
                <a:gd name="T14" fmla="*/ 0 w 92"/>
                <a:gd name="T15" fmla="*/ 90 h 90"/>
                <a:gd name="T16" fmla="*/ 0 w 92"/>
                <a:gd name="T17" fmla="*/ 0 h 90"/>
                <a:gd name="T18" fmla="*/ 92 w 9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0">
                  <a:moveTo>
                    <a:pt x="78" y="78"/>
                  </a:moveTo>
                  <a:lnTo>
                    <a:pt x="78" y="12"/>
                  </a:lnTo>
                  <a:lnTo>
                    <a:pt x="14" y="12"/>
                  </a:lnTo>
                  <a:lnTo>
                    <a:pt x="14" y="78"/>
                  </a:lnTo>
                  <a:lnTo>
                    <a:pt x="78" y="78"/>
                  </a:lnTo>
                  <a:close/>
                  <a:moveTo>
                    <a:pt x="92" y="0"/>
                  </a:moveTo>
                  <a:lnTo>
                    <a:pt x="92" y="90"/>
                  </a:lnTo>
                  <a:lnTo>
                    <a:pt x="0" y="90"/>
                  </a:lnTo>
                  <a:lnTo>
                    <a:pt x="0" y="0"/>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5" name="Freeform 661"/>
            <p:cNvSpPr>
              <a:spLocks/>
            </p:cNvSpPr>
            <p:nvPr/>
          </p:nvSpPr>
          <p:spPr bwMode="auto">
            <a:xfrm>
              <a:off x="2572546" y="3072206"/>
              <a:ext cx="6904" cy="24299"/>
            </a:xfrm>
            <a:custGeom>
              <a:avLst/>
              <a:gdLst>
                <a:gd name="T0" fmla="*/ 3 w 3"/>
                <a:gd name="T1" fmla="*/ 8 h 10"/>
                <a:gd name="T2" fmla="*/ 2 w 3"/>
                <a:gd name="T3" fmla="*/ 10 h 10"/>
                <a:gd name="T4" fmla="*/ 0 w 3"/>
                <a:gd name="T5" fmla="*/ 8 h 10"/>
                <a:gd name="T6" fmla="*/ 0 w 3"/>
                <a:gd name="T7" fmla="*/ 2 h 10"/>
                <a:gd name="T8" fmla="*/ 2 w 3"/>
                <a:gd name="T9" fmla="*/ 0 h 10"/>
                <a:gd name="T10" fmla="*/ 3 w 3"/>
                <a:gd name="T11" fmla="*/ 2 h 10"/>
                <a:gd name="T12" fmla="*/ 2 w 3"/>
                <a:gd name="T13" fmla="*/ 2 h 10"/>
                <a:gd name="T14" fmla="*/ 2 w 3"/>
                <a:gd name="T15" fmla="*/ 8 h 10"/>
                <a:gd name="T16" fmla="*/ 3 w 3"/>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8"/>
                  </a:moveTo>
                  <a:cubicBezTo>
                    <a:pt x="3" y="9"/>
                    <a:pt x="2" y="10"/>
                    <a:pt x="2" y="10"/>
                  </a:cubicBezTo>
                  <a:cubicBezTo>
                    <a:pt x="1" y="10"/>
                    <a:pt x="0" y="9"/>
                    <a:pt x="0" y="8"/>
                  </a:cubicBezTo>
                  <a:cubicBezTo>
                    <a:pt x="0" y="2"/>
                    <a:pt x="0" y="2"/>
                    <a:pt x="0" y="2"/>
                  </a:cubicBezTo>
                  <a:cubicBezTo>
                    <a:pt x="0" y="1"/>
                    <a:pt x="1" y="0"/>
                    <a:pt x="2" y="0"/>
                  </a:cubicBezTo>
                  <a:cubicBezTo>
                    <a:pt x="2" y="0"/>
                    <a:pt x="3" y="1"/>
                    <a:pt x="3" y="2"/>
                  </a:cubicBezTo>
                  <a:cubicBezTo>
                    <a:pt x="2" y="2"/>
                    <a:pt x="2" y="2"/>
                    <a:pt x="2" y="2"/>
                  </a:cubicBezTo>
                  <a:cubicBezTo>
                    <a:pt x="2" y="8"/>
                    <a:pt x="2" y="8"/>
                    <a:pt x="2" y="8"/>
                  </a:cubicBezTo>
                  <a:lnTo>
                    <a:pt x="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67" name="Group 66">
            <a:extLst>
              <a:ext uri="{FF2B5EF4-FFF2-40B4-BE49-F238E27FC236}">
                <a16:creationId xmlns:a16="http://schemas.microsoft.com/office/drawing/2014/main" id="{1235B856-52DA-F44F-AA10-1644CAC9236E}"/>
              </a:ext>
            </a:extLst>
          </p:cNvPr>
          <p:cNvGrpSpPr/>
          <p:nvPr/>
        </p:nvGrpSpPr>
        <p:grpSpPr>
          <a:xfrm>
            <a:off x="2488819" y="2265884"/>
            <a:ext cx="352046" cy="377151"/>
            <a:chOff x="2488819" y="2265884"/>
            <a:chExt cx="352046" cy="377151"/>
          </a:xfrm>
        </p:grpSpPr>
        <p:grpSp>
          <p:nvGrpSpPr>
            <p:cNvPr id="107" name="组合 106"/>
            <p:cNvGrpSpPr/>
            <p:nvPr/>
          </p:nvGrpSpPr>
          <p:grpSpPr>
            <a:xfrm>
              <a:off x="2488819" y="2265884"/>
              <a:ext cx="352046" cy="377151"/>
              <a:chOff x="10822457" y="4288756"/>
              <a:chExt cx="448405" cy="448405"/>
            </a:xfrm>
          </p:grpSpPr>
          <p:sp>
            <p:nvSpPr>
              <p:cNvPr id="109" name="Oval 442"/>
              <p:cNvSpPr>
                <a:spLocks noChangeArrowheads="1"/>
              </p:cNvSpPr>
              <p:nvPr/>
            </p:nvSpPr>
            <p:spPr bwMode="auto">
              <a:xfrm>
                <a:off x="10822457" y="4288756"/>
                <a:ext cx="448405" cy="4484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0"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1"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2"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3"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4"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08" name="矩形 107"/>
            <p:cNvSpPr/>
            <p:nvPr/>
          </p:nvSpPr>
          <p:spPr>
            <a:xfrm>
              <a:off x="2615442" y="2395163"/>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61" name="Group 60">
            <a:extLst>
              <a:ext uri="{FF2B5EF4-FFF2-40B4-BE49-F238E27FC236}">
                <a16:creationId xmlns:a16="http://schemas.microsoft.com/office/drawing/2014/main" id="{1BF8C13F-E79A-EA44-BEFD-EC9C48B905E0}"/>
              </a:ext>
            </a:extLst>
          </p:cNvPr>
          <p:cNvGrpSpPr/>
          <p:nvPr/>
        </p:nvGrpSpPr>
        <p:grpSpPr>
          <a:xfrm>
            <a:off x="1607835" y="2274895"/>
            <a:ext cx="352046" cy="377151"/>
            <a:chOff x="1607835" y="2274895"/>
            <a:chExt cx="352046" cy="377151"/>
          </a:xfrm>
        </p:grpSpPr>
        <p:grpSp>
          <p:nvGrpSpPr>
            <p:cNvPr id="116" name="组合 115"/>
            <p:cNvGrpSpPr/>
            <p:nvPr/>
          </p:nvGrpSpPr>
          <p:grpSpPr>
            <a:xfrm>
              <a:off x="1607835" y="2274895"/>
              <a:ext cx="352046" cy="377151"/>
              <a:chOff x="10822457" y="4288756"/>
              <a:chExt cx="448405" cy="448405"/>
            </a:xfrm>
          </p:grpSpPr>
          <p:grpSp>
            <p:nvGrpSpPr>
              <p:cNvPr id="121" name="组合 120"/>
              <p:cNvGrpSpPr/>
              <p:nvPr/>
            </p:nvGrpSpPr>
            <p:grpSpPr>
              <a:xfrm>
                <a:off x="10822457" y="4288756"/>
                <a:ext cx="448405" cy="448405"/>
                <a:chOff x="10822457" y="4288756"/>
                <a:chExt cx="448405" cy="448405"/>
              </a:xfrm>
            </p:grpSpPr>
            <p:sp>
              <p:nvSpPr>
                <p:cNvPr id="123" name="Oval 442"/>
                <p:cNvSpPr>
                  <a:spLocks noChangeArrowheads="1"/>
                </p:cNvSpPr>
                <p:nvPr/>
              </p:nvSpPr>
              <p:spPr bwMode="auto">
                <a:xfrm>
                  <a:off x="10822457" y="4288756"/>
                  <a:ext cx="448405" cy="4484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4"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5"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6"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7"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8"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22" name="矩形 121"/>
              <p:cNvSpPr/>
              <p:nvPr/>
            </p:nvSpPr>
            <p:spPr>
              <a:xfrm>
                <a:off x="10983738" y="4442460"/>
                <a:ext cx="150216" cy="90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1674278" y="2323766"/>
              <a:ext cx="78320" cy="82870"/>
              <a:chOff x="3411164" y="4079888"/>
              <a:chExt cx="99758" cy="98526"/>
            </a:xfrm>
          </p:grpSpPr>
          <p:sp>
            <p:nvSpPr>
              <p:cNvPr id="118" name="Freeform 1056"/>
              <p:cNvSpPr>
                <a:spLocks/>
              </p:cNvSpPr>
              <p:nvPr/>
            </p:nvSpPr>
            <p:spPr bwMode="auto">
              <a:xfrm>
                <a:off x="3411164" y="4079888"/>
                <a:ext cx="99758" cy="96063"/>
              </a:xfrm>
              <a:custGeom>
                <a:avLst/>
                <a:gdLst>
                  <a:gd name="T0" fmla="*/ 0 w 34"/>
                  <a:gd name="T1" fmla="*/ 33 h 33"/>
                  <a:gd name="T2" fmla="*/ 5 w 34"/>
                  <a:gd name="T3" fmla="*/ 33 h 33"/>
                  <a:gd name="T4" fmla="*/ 34 w 34"/>
                  <a:gd name="T5" fmla="*/ 6 h 33"/>
                  <a:gd name="T6" fmla="*/ 34 w 34"/>
                  <a:gd name="T7" fmla="*/ 1 h 33"/>
                  <a:gd name="T8" fmla="*/ 0 w 34"/>
                  <a:gd name="T9" fmla="*/ 33 h 33"/>
                </a:gdLst>
                <a:ahLst/>
                <a:cxnLst>
                  <a:cxn ang="0">
                    <a:pos x="T0" y="T1"/>
                  </a:cxn>
                  <a:cxn ang="0">
                    <a:pos x="T2" y="T3"/>
                  </a:cxn>
                  <a:cxn ang="0">
                    <a:pos x="T4" y="T5"/>
                  </a:cxn>
                  <a:cxn ang="0">
                    <a:pos x="T6" y="T7"/>
                  </a:cxn>
                  <a:cxn ang="0">
                    <a:pos x="T8" y="T9"/>
                  </a:cxn>
                </a:cxnLst>
                <a:rect l="0" t="0" r="r" b="b"/>
                <a:pathLst>
                  <a:path w="34" h="33">
                    <a:moveTo>
                      <a:pt x="0" y="33"/>
                    </a:moveTo>
                    <a:cubicBezTo>
                      <a:pt x="5" y="33"/>
                      <a:pt x="5" y="33"/>
                      <a:pt x="5" y="33"/>
                    </a:cubicBezTo>
                    <a:cubicBezTo>
                      <a:pt x="6" y="18"/>
                      <a:pt x="19" y="6"/>
                      <a:pt x="34" y="6"/>
                    </a:cubicBezTo>
                    <a:cubicBezTo>
                      <a:pt x="34" y="1"/>
                      <a:pt x="34" y="1"/>
                      <a:pt x="34" y="1"/>
                    </a:cubicBezTo>
                    <a:cubicBezTo>
                      <a:pt x="16" y="0"/>
                      <a:pt x="0" y="14"/>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9" name="Freeform 1057"/>
              <p:cNvSpPr>
                <a:spLocks/>
              </p:cNvSpPr>
              <p:nvPr/>
            </p:nvSpPr>
            <p:spPr bwMode="auto">
              <a:xfrm>
                <a:off x="3443185" y="4114372"/>
                <a:ext cx="67737" cy="61579"/>
              </a:xfrm>
              <a:custGeom>
                <a:avLst/>
                <a:gdLst>
                  <a:gd name="T0" fmla="*/ 0 w 23"/>
                  <a:gd name="T1" fmla="*/ 21 h 21"/>
                  <a:gd name="T2" fmla="*/ 0 w 23"/>
                  <a:gd name="T3" fmla="*/ 21 h 21"/>
                  <a:gd name="T4" fmla="*/ 5 w 23"/>
                  <a:gd name="T5" fmla="*/ 21 h 21"/>
                  <a:gd name="T6" fmla="*/ 5 w 23"/>
                  <a:gd name="T7" fmla="*/ 21 h 21"/>
                  <a:gd name="T8" fmla="*/ 23 w 23"/>
                  <a:gd name="T9" fmla="*/ 5 h 21"/>
                  <a:gd name="T10" fmla="*/ 23 w 23"/>
                  <a:gd name="T11" fmla="*/ 5 h 21"/>
                  <a:gd name="T12" fmla="*/ 23 w 23"/>
                  <a:gd name="T13" fmla="*/ 0 h 21"/>
                  <a:gd name="T14" fmla="*/ 23 w 23"/>
                  <a:gd name="T15" fmla="*/ 0 h 21"/>
                  <a:gd name="T16" fmla="*/ 0 w 2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0" y="21"/>
                    </a:moveTo>
                    <a:cubicBezTo>
                      <a:pt x="0" y="21"/>
                      <a:pt x="0" y="21"/>
                      <a:pt x="0" y="21"/>
                    </a:cubicBezTo>
                    <a:cubicBezTo>
                      <a:pt x="5" y="21"/>
                      <a:pt x="5" y="21"/>
                      <a:pt x="5" y="21"/>
                    </a:cubicBezTo>
                    <a:cubicBezTo>
                      <a:pt x="5" y="21"/>
                      <a:pt x="5" y="21"/>
                      <a:pt x="5" y="21"/>
                    </a:cubicBezTo>
                    <a:cubicBezTo>
                      <a:pt x="5" y="12"/>
                      <a:pt x="13" y="5"/>
                      <a:pt x="23" y="5"/>
                    </a:cubicBezTo>
                    <a:cubicBezTo>
                      <a:pt x="23" y="5"/>
                      <a:pt x="23" y="5"/>
                      <a:pt x="23" y="5"/>
                    </a:cubicBezTo>
                    <a:cubicBezTo>
                      <a:pt x="23" y="0"/>
                      <a:pt x="23" y="0"/>
                      <a:pt x="23" y="0"/>
                    </a:cubicBezTo>
                    <a:cubicBezTo>
                      <a:pt x="23" y="0"/>
                      <a:pt x="23" y="0"/>
                      <a:pt x="23" y="0"/>
                    </a:cubicBezTo>
                    <a:cubicBezTo>
                      <a:pt x="11" y="0"/>
                      <a:pt x="1" y="9"/>
                      <a:pt x="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0" name="Freeform 1058"/>
              <p:cNvSpPr>
                <a:spLocks/>
              </p:cNvSpPr>
              <p:nvPr/>
            </p:nvSpPr>
            <p:spPr bwMode="auto">
              <a:xfrm>
                <a:off x="3472743" y="4143930"/>
                <a:ext cx="38179" cy="34484"/>
              </a:xfrm>
              <a:custGeom>
                <a:avLst/>
                <a:gdLst>
                  <a:gd name="T0" fmla="*/ 0 w 13"/>
                  <a:gd name="T1" fmla="*/ 12 h 12"/>
                  <a:gd name="T2" fmla="*/ 4 w 13"/>
                  <a:gd name="T3" fmla="*/ 12 h 12"/>
                  <a:gd name="T4" fmla="*/ 4 w 13"/>
                  <a:gd name="T5" fmla="*/ 11 h 12"/>
                  <a:gd name="T6" fmla="*/ 12 w 13"/>
                  <a:gd name="T7" fmla="*/ 4 h 12"/>
                  <a:gd name="T8" fmla="*/ 13 w 13"/>
                  <a:gd name="T9" fmla="*/ 4 h 12"/>
                  <a:gd name="T10" fmla="*/ 13 w 13"/>
                  <a:gd name="T11" fmla="*/ 0 h 12"/>
                  <a:gd name="T12" fmla="*/ 12 w 13"/>
                  <a:gd name="T13" fmla="*/ 0 h 12"/>
                  <a:gd name="T14" fmla="*/ 0 w 13"/>
                  <a:gd name="T15" fmla="*/ 11 h 12"/>
                  <a:gd name="T16" fmla="*/ 0 w 13"/>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0" y="12"/>
                    </a:moveTo>
                    <a:cubicBezTo>
                      <a:pt x="4" y="12"/>
                      <a:pt x="4" y="12"/>
                      <a:pt x="4" y="12"/>
                    </a:cubicBezTo>
                    <a:cubicBezTo>
                      <a:pt x="4" y="12"/>
                      <a:pt x="4" y="12"/>
                      <a:pt x="4" y="11"/>
                    </a:cubicBezTo>
                    <a:cubicBezTo>
                      <a:pt x="4" y="7"/>
                      <a:pt x="8" y="3"/>
                      <a:pt x="12" y="4"/>
                    </a:cubicBezTo>
                    <a:cubicBezTo>
                      <a:pt x="12" y="4"/>
                      <a:pt x="13" y="4"/>
                      <a:pt x="13" y="4"/>
                    </a:cubicBezTo>
                    <a:cubicBezTo>
                      <a:pt x="13" y="0"/>
                      <a:pt x="13" y="0"/>
                      <a:pt x="13" y="0"/>
                    </a:cubicBezTo>
                    <a:cubicBezTo>
                      <a:pt x="13" y="0"/>
                      <a:pt x="13" y="0"/>
                      <a:pt x="12" y="0"/>
                    </a:cubicBezTo>
                    <a:cubicBezTo>
                      <a:pt x="6" y="0"/>
                      <a:pt x="0" y="5"/>
                      <a:pt x="0" y="11"/>
                    </a:cubicBezTo>
                    <a:cubicBezTo>
                      <a:pt x="0" y="11"/>
                      <a:pt x="0" y="11"/>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grpSp>
        <p:nvGrpSpPr>
          <p:cNvPr id="55" name="Group 54">
            <a:extLst>
              <a:ext uri="{FF2B5EF4-FFF2-40B4-BE49-F238E27FC236}">
                <a16:creationId xmlns:a16="http://schemas.microsoft.com/office/drawing/2014/main" id="{B84A95F1-D9EE-7C41-9ED2-28C3D9017FEE}"/>
              </a:ext>
            </a:extLst>
          </p:cNvPr>
          <p:cNvGrpSpPr/>
          <p:nvPr/>
        </p:nvGrpSpPr>
        <p:grpSpPr>
          <a:xfrm>
            <a:off x="3328286" y="2110913"/>
            <a:ext cx="345190" cy="369805"/>
            <a:chOff x="3328286" y="2110913"/>
            <a:chExt cx="345190" cy="369805"/>
          </a:xfrm>
        </p:grpSpPr>
        <p:sp>
          <p:nvSpPr>
            <p:cNvPr id="130" name="Oval 736"/>
            <p:cNvSpPr>
              <a:spLocks noChangeArrowheads="1"/>
            </p:cNvSpPr>
            <p:nvPr/>
          </p:nvSpPr>
          <p:spPr bwMode="auto">
            <a:xfrm>
              <a:off x="3328286" y="2110913"/>
              <a:ext cx="345190" cy="3698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1" name="Freeform 737"/>
            <p:cNvSpPr>
              <a:spLocks noEditPoints="1"/>
            </p:cNvSpPr>
            <p:nvPr/>
          </p:nvSpPr>
          <p:spPr bwMode="auto">
            <a:xfrm>
              <a:off x="3522637" y="2250755"/>
              <a:ext cx="112163" cy="119126"/>
            </a:xfrm>
            <a:custGeom>
              <a:avLst/>
              <a:gdLst>
                <a:gd name="T0" fmla="*/ 0 w 116"/>
                <a:gd name="T1" fmla="*/ 30 h 115"/>
                <a:gd name="T2" fmla="*/ 85 w 116"/>
                <a:gd name="T3" fmla="*/ 0 h 115"/>
                <a:gd name="T4" fmla="*/ 116 w 116"/>
                <a:gd name="T5" fmla="*/ 82 h 115"/>
                <a:gd name="T6" fmla="*/ 33 w 116"/>
                <a:gd name="T7" fmla="*/ 115 h 115"/>
                <a:gd name="T8" fmla="*/ 0 w 116"/>
                <a:gd name="T9" fmla="*/ 30 h 115"/>
                <a:gd name="T10" fmla="*/ 57 w 116"/>
                <a:gd name="T11" fmla="*/ 18 h 115"/>
                <a:gd name="T12" fmla="*/ 35 w 116"/>
                <a:gd name="T13" fmla="*/ 28 h 115"/>
                <a:gd name="T14" fmla="*/ 45 w 116"/>
                <a:gd name="T15" fmla="*/ 54 h 115"/>
                <a:gd name="T16" fmla="*/ 54 w 116"/>
                <a:gd name="T17" fmla="*/ 42 h 115"/>
                <a:gd name="T18" fmla="*/ 68 w 116"/>
                <a:gd name="T19" fmla="*/ 47 h 115"/>
                <a:gd name="T20" fmla="*/ 57 w 116"/>
                <a:gd name="T21" fmla="*/ 1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15">
                  <a:moveTo>
                    <a:pt x="0" y="30"/>
                  </a:moveTo>
                  <a:lnTo>
                    <a:pt x="85" y="0"/>
                  </a:lnTo>
                  <a:lnTo>
                    <a:pt x="116" y="82"/>
                  </a:lnTo>
                  <a:lnTo>
                    <a:pt x="33" y="115"/>
                  </a:lnTo>
                  <a:lnTo>
                    <a:pt x="0" y="30"/>
                  </a:lnTo>
                  <a:close/>
                  <a:moveTo>
                    <a:pt x="57" y="18"/>
                  </a:moveTo>
                  <a:lnTo>
                    <a:pt x="35" y="28"/>
                  </a:lnTo>
                  <a:lnTo>
                    <a:pt x="45" y="54"/>
                  </a:lnTo>
                  <a:lnTo>
                    <a:pt x="54" y="42"/>
                  </a:lnTo>
                  <a:lnTo>
                    <a:pt x="68" y="47"/>
                  </a:lnTo>
                  <a:lnTo>
                    <a:pt x="57"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2" name="Freeform 738"/>
            <p:cNvSpPr>
              <a:spLocks noEditPoints="1"/>
            </p:cNvSpPr>
            <p:nvPr/>
          </p:nvSpPr>
          <p:spPr bwMode="auto">
            <a:xfrm>
              <a:off x="3394037" y="2235217"/>
              <a:ext cx="125699" cy="134663"/>
            </a:xfrm>
            <a:custGeom>
              <a:avLst/>
              <a:gdLst>
                <a:gd name="T0" fmla="*/ 83 w 130"/>
                <a:gd name="T1" fmla="*/ 55 h 130"/>
                <a:gd name="T2" fmla="*/ 83 w 130"/>
                <a:gd name="T3" fmla="*/ 12 h 130"/>
                <a:gd name="T4" fmla="*/ 48 w 130"/>
                <a:gd name="T5" fmla="*/ 12 h 130"/>
                <a:gd name="T6" fmla="*/ 48 w 130"/>
                <a:gd name="T7" fmla="*/ 55 h 130"/>
                <a:gd name="T8" fmla="*/ 67 w 130"/>
                <a:gd name="T9" fmla="*/ 43 h 130"/>
                <a:gd name="T10" fmla="*/ 83 w 130"/>
                <a:gd name="T11" fmla="*/ 55 h 130"/>
                <a:gd name="T12" fmla="*/ 130 w 130"/>
                <a:gd name="T13" fmla="*/ 130 h 130"/>
                <a:gd name="T14" fmla="*/ 0 w 130"/>
                <a:gd name="T15" fmla="*/ 130 h 130"/>
                <a:gd name="T16" fmla="*/ 0 w 130"/>
                <a:gd name="T17" fmla="*/ 0 h 130"/>
                <a:gd name="T18" fmla="*/ 130 w 130"/>
                <a:gd name="T19" fmla="*/ 0 h 130"/>
                <a:gd name="T20" fmla="*/ 130 w 130"/>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0">
                  <a:moveTo>
                    <a:pt x="83" y="55"/>
                  </a:moveTo>
                  <a:lnTo>
                    <a:pt x="83" y="12"/>
                  </a:lnTo>
                  <a:lnTo>
                    <a:pt x="48" y="12"/>
                  </a:lnTo>
                  <a:lnTo>
                    <a:pt x="48" y="55"/>
                  </a:lnTo>
                  <a:lnTo>
                    <a:pt x="67" y="43"/>
                  </a:lnTo>
                  <a:lnTo>
                    <a:pt x="83" y="55"/>
                  </a:lnTo>
                  <a:close/>
                  <a:moveTo>
                    <a:pt x="130" y="130"/>
                  </a:moveTo>
                  <a:lnTo>
                    <a:pt x="0" y="130"/>
                  </a:lnTo>
                  <a:lnTo>
                    <a:pt x="0" y="0"/>
                  </a:lnTo>
                  <a:lnTo>
                    <a:pt x="130" y="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49" name="Group 48">
            <a:extLst>
              <a:ext uri="{FF2B5EF4-FFF2-40B4-BE49-F238E27FC236}">
                <a16:creationId xmlns:a16="http://schemas.microsoft.com/office/drawing/2014/main" id="{87011AAF-32DB-5841-95E8-7ACA93CE6392}"/>
              </a:ext>
            </a:extLst>
          </p:cNvPr>
          <p:cNvGrpSpPr/>
          <p:nvPr/>
        </p:nvGrpSpPr>
        <p:grpSpPr>
          <a:xfrm>
            <a:off x="3329278" y="2873628"/>
            <a:ext cx="344224" cy="369805"/>
            <a:chOff x="3329278" y="2873628"/>
            <a:chExt cx="344224" cy="369805"/>
          </a:xfrm>
        </p:grpSpPr>
        <p:sp>
          <p:nvSpPr>
            <p:cNvPr id="134" name="Oval 1168"/>
            <p:cNvSpPr>
              <a:spLocks noChangeArrowheads="1"/>
            </p:cNvSpPr>
            <p:nvPr/>
          </p:nvSpPr>
          <p:spPr bwMode="auto">
            <a:xfrm>
              <a:off x="3329278" y="2873628"/>
              <a:ext cx="344224" cy="3698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5" name="Freeform 1169"/>
            <p:cNvSpPr>
              <a:spLocks/>
            </p:cNvSpPr>
            <p:nvPr/>
          </p:nvSpPr>
          <p:spPr bwMode="auto">
            <a:xfrm>
              <a:off x="3541034" y="3038330"/>
              <a:ext cx="50280" cy="43506"/>
            </a:xfrm>
            <a:custGeom>
              <a:avLst/>
              <a:gdLst>
                <a:gd name="T0" fmla="*/ 6 w 22"/>
                <a:gd name="T1" fmla="*/ 1 h 18"/>
                <a:gd name="T2" fmla="*/ 10 w 22"/>
                <a:gd name="T3" fmla="*/ 4 h 18"/>
                <a:gd name="T4" fmla="*/ 10 w 22"/>
                <a:gd name="T5" fmla="*/ 6 h 18"/>
                <a:gd name="T6" fmla="*/ 11 w 22"/>
                <a:gd name="T7" fmla="*/ 6 h 18"/>
                <a:gd name="T8" fmla="*/ 12 w 22"/>
                <a:gd name="T9" fmla="*/ 6 h 18"/>
                <a:gd name="T10" fmla="*/ 12 w 22"/>
                <a:gd name="T11" fmla="*/ 4 h 18"/>
                <a:gd name="T12" fmla="*/ 16 w 22"/>
                <a:gd name="T13" fmla="*/ 1 h 18"/>
                <a:gd name="T14" fmla="*/ 16 w 22"/>
                <a:gd name="T15" fmla="*/ 0 h 18"/>
                <a:gd name="T16" fmla="*/ 22 w 22"/>
                <a:gd name="T17" fmla="*/ 6 h 18"/>
                <a:gd name="T18" fmla="*/ 22 w 22"/>
                <a:gd name="T19" fmla="*/ 10 h 18"/>
                <a:gd name="T20" fmla="*/ 11 w 22"/>
                <a:gd name="T21" fmla="*/ 18 h 18"/>
                <a:gd name="T22" fmla="*/ 11 w 22"/>
                <a:gd name="T23" fmla="*/ 18 h 18"/>
                <a:gd name="T24" fmla="*/ 0 w 22"/>
                <a:gd name="T25" fmla="*/ 10 h 18"/>
                <a:gd name="T26" fmla="*/ 0 w 22"/>
                <a:gd name="T27" fmla="*/ 6 h 18"/>
                <a:gd name="T28" fmla="*/ 7 w 22"/>
                <a:gd name="T29" fmla="*/ 0 h 18"/>
                <a:gd name="T30" fmla="*/ 6 w 22"/>
                <a:gd name="T3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6" y="1"/>
                  </a:moveTo>
                  <a:cubicBezTo>
                    <a:pt x="6" y="2"/>
                    <a:pt x="8" y="4"/>
                    <a:pt x="10" y="4"/>
                  </a:cubicBezTo>
                  <a:cubicBezTo>
                    <a:pt x="10" y="6"/>
                    <a:pt x="10" y="6"/>
                    <a:pt x="10" y="6"/>
                  </a:cubicBezTo>
                  <a:cubicBezTo>
                    <a:pt x="10" y="6"/>
                    <a:pt x="11" y="6"/>
                    <a:pt x="11" y="6"/>
                  </a:cubicBezTo>
                  <a:cubicBezTo>
                    <a:pt x="12" y="6"/>
                    <a:pt x="12" y="6"/>
                    <a:pt x="12" y="6"/>
                  </a:cubicBezTo>
                  <a:cubicBezTo>
                    <a:pt x="12" y="4"/>
                    <a:pt x="12" y="4"/>
                    <a:pt x="12" y="4"/>
                  </a:cubicBezTo>
                  <a:cubicBezTo>
                    <a:pt x="14" y="4"/>
                    <a:pt x="16" y="2"/>
                    <a:pt x="16" y="1"/>
                  </a:cubicBezTo>
                  <a:cubicBezTo>
                    <a:pt x="16" y="0"/>
                    <a:pt x="16" y="0"/>
                    <a:pt x="16" y="0"/>
                  </a:cubicBezTo>
                  <a:cubicBezTo>
                    <a:pt x="19" y="1"/>
                    <a:pt x="22" y="2"/>
                    <a:pt x="22" y="6"/>
                  </a:cubicBezTo>
                  <a:cubicBezTo>
                    <a:pt x="22" y="10"/>
                    <a:pt x="22" y="10"/>
                    <a:pt x="22" y="10"/>
                  </a:cubicBezTo>
                  <a:cubicBezTo>
                    <a:pt x="22" y="10"/>
                    <a:pt x="21" y="18"/>
                    <a:pt x="11" y="18"/>
                  </a:cubicBezTo>
                  <a:cubicBezTo>
                    <a:pt x="11" y="18"/>
                    <a:pt x="11" y="18"/>
                    <a:pt x="11" y="18"/>
                  </a:cubicBezTo>
                  <a:cubicBezTo>
                    <a:pt x="1" y="18"/>
                    <a:pt x="0" y="10"/>
                    <a:pt x="0" y="10"/>
                  </a:cubicBezTo>
                  <a:cubicBezTo>
                    <a:pt x="0" y="6"/>
                    <a:pt x="0" y="6"/>
                    <a:pt x="0" y="6"/>
                  </a:cubicBezTo>
                  <a:cubicBezTo>
                    <a:pt x="0" y="2"/>
                    <a:pt x="3" y="1"/>
                    <a:pt x="7" y="0"/>
                  </a:cubicBezTo>
                  <a:cubicBezTo>
                    <a:pt x="7" y="0"/>
                    <a:pt x="6" y="0"/>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6" name="Freeform 1170"/>
            <p:cNvSpPr>
              <a:spLocks/>
            </p:cNvSpPr>
            <p:nvPr/>
          </p:nvSpPr>
          <p:spPr bwMode="auto">
            <a:xfrm>
              <a:off x="3566174" y="3113949"/>
              <a:ext cx="6769" cy="19682"/>
            </a:xfrm>
            <a:custGeom>
              <a:avLst/>
              <a:gdLst>
                <a:gd name="T0" fmla="*/ 0 w 3"/>
                <a:gd name="T1" fmla="*/ 0 h 8"/>
                <a:gd name="T2" fmla="*/ 3 w 3"/>
                <a:gd name="T3" fmla="*/ 4 h 8"/>
                <a:gd name="T4" fmla="*/ 0 w 3"/>
                <a:gd name="T5" fmla="*/ 8 h 8"/>
                <a:gd name="T6" fmla="*/ 0 w 3"/>
                <a:gd name="T7" fmla="*/ 0 h 8"/>
              </a:gdLst>
              <a:ahLst/>
              <a:cxnLst>
                <a:cxn ang="0">
                  <a:pos x="T0" y="T1"/>
                </a:cxn>
                <a:cxn ang="0">
                  <a:pos x="T2" y="T3"/>
                </a:cxn>
                <a:cxn ang="0">
                  <a:pos x="T4" y="T5"/>
                </a:cxn>
                <a:cxn ang="0">
                  <a:pos x="T6" y="T7"/>
                </a:cxn>
              </a:cxnLst>
              <a:rect l="0" t="0" r="r" b="b"/>
              <a:pathLst>
                <a:path w="3" h="8">
                  <a:moveTo>
                    <a:pt x="0" y="0"/>
                  </a:moveTo>
                  <a:cubicBezTo>
                    <a:pt x="2" y="1"/>
                    <a:pt x="3" y="2"/>
                    <a:pt x="3" y="4"/>
                  </a:cubicBezTo>
                  <a:cubicBezTo>
                    <a:pt x="3" y="6"/>
                    <a:pt x="2" y="7"/>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7" name="Freeform 1171"/>
            <p:cNvSpPr>
              <a:spLocks/>
            </p:cNvSpPr>
            <p:nvPr/>
          </p:nvSpPr>
          <p:spPr bwMode="auto">
            <a:xfrm>
              <a:off x="3555538" y="3011398"/>
              <a:ext cx="22240" cy="29005"/>
            </a:xfrm>
            <a:custGeom>
              <a:avLst/>
              <a:gdLst>
                <a:gd name="T0" fmla="*/ 1 w 10"/>
                <a:gd name="T1" fmla="*/ 7 h 12"/>
                <a:gd name="T2" fmla="*/ 0 w 10"/>
                <a:gd name="T3" fmla="*/ 6 h 12"/>
                <a:gd name="T4" fmla="*/ 1 w 10"/>
                <a:gd name="T5" fmla="*/ 5 h 12"/>
                <a:gd name="T6" fmla="*/ 5 w 10"/>
                <a:gd name="T7" fmla="*/ 0 h 12"/>
                <a:gd name="T8" fmla="*/ 9 w 10"/>
                <a:gd name="T9" fmla="*/ 5 h 12"/>
                <a:gd name="T10" fmla="*/ 10 w 10"/>
                <a:gd name="T11" fmla="*/ 6 h 12"/>
                <a:gd name="T12" fmla="*/ 9 w 10"/>
                <a:gd name="T13" fmla="*/ 7 h 12"/>
                <a:gd name="T14" fmla="*/ 5 w 10"/>
                <a:gd name="T15" fmla="*/ 12 h 12"/>
                <a:gd name="T16" fmla="*/ 1 w 1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 y="7"/>
                  </a:moveTo>
                  <a:cubicBezTo>
                    <a:pt x="1" y="7"/>
                    <a:pt x="0" y="7"/>
                    <a:pt x="0" y="6"/>
                  </a:cubicBezTo>
                  <a:cubicBezTo>
                    <a:pt x="0" y="5"/>
                    <a:pt x="0" y="5"/>
                    <a:pt x="1" y="5"/>
                  </a:cubicBezTo>
                  <a:cubicBezTo>
                    <a:pt x="1" y="2"/>
                    <a:pt x="2" y="0"/>
                    <a:pt x="5" y="0"/>
                  </a:cubicBezTo>
                  <a:cubicBezTo>
                    <a:pt x="8" y="0"/>
                    <a:pt x="9" y="2"/>
                    <a:pt x="9" y="5"/>
                  </a:cubicBezTo>
                  <a:cubicBezTo>
                    <a:pt x="10" y="5"/>
                    <a:pt x="10" y="5"/>
                    <a:pt x="10" y="6"/>
                  </a:cubicBezTo>
                  <a:cubicBezTo>
                    <a:pt x="10" y="7"/>
                    <a:pt x="10" y="7"/>
                    <a:pt x="9" y="7"/>
                  </a:cubicBezTo>
                  <a:cubicBezTo>
                    <a:pt x="9" y="10"/>
                    <a:pt x="6" y="12"/>
                    <a:pt x="5" y="12"/>
                  </a:cubicBezTo>
                  <a:cubicBezTo>
                    <a:pt x="4" y="12"/>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8" name="Freeform 1172"/>
            <p:cNvSpPr>
              <a:spLocks/>
            </p:cNvSpPr>
            <p:nvPr/>
          </p:nvSpPr>
          <p:spPr bwMode="auto">
            <a:xfrm>
              <a:off x="3452077" y="3150204"/>
              <a:ext cx="100560" cy="14502"/>
            </a:xfrm>
            <a:custGeom>
              <a:avLst/>
              <a:gdLst>
                <a:gd name="T0" fmla="*/ 37 w 44"/>
                <a:gd name="T1" fmla="*/ 0 h 6"/>
                <a:gd name="T2" fmla="*/ 44 w 44"/>
                <a:gd name="T3" fmla="*/ 0 h 6"/>
                <a:gd name="T4" fmla="*/ 22 w 44"/>
                <a:gd name="T5" fmla="*/ 6 h 6"/>
                <a:gd name="T6" fmla="*/ 0 w 44"/>
                <a:gd name="T7" fmla="*/ 0 h 6"/>
                <a:gd name="T8" fmla="*/ 7 w 44"/>
                <a:gd name="T9" fmla="*/ 0 h 6"/>
                <a:gd name="T10" fmla="*/ 22 w 44"/>
                <a:gd name="T11" fmla="*/ 3 h 6"/>
                <a:gd name="T12" fmla="*/ 37 w 4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37" y="0"/>
                  </a:moveTo>
                  <a:cubicBezTo>
                    <a:pt x="44" y="0"/>
                    <a:pt x="44" y="0"/>
                    <a:pt x="44" y="0"/>
                  </a:cubicBezTo>
                  <a:cubicBezTo>
                    <a:pt x="37" y="4"/>
                    <a:pt x="30" y="6"/>
                    <a:pt x="22" y="6"/>
                  </a:cubicBezTo>
                  <a:cubicBezTo>
                    <a:pt x="14" y="6"/>
                    <a:pt x="6" y="4"/>
                    <a:pt x="0" y="0"/>
                  </a:cubicBezTo>
                  <a:cubicBezTo>
                    <a:pt x="7" y="0"/>
                    <a:pt x="7" y="0"/>
                    <a:pt x="7" y="0"/>
                  </a:cubicBezTo>
                  <a:cubicBezTo>
                    <a:pt x="12" y="2"/>
                    <a:pt x="17" y="3"/>
                    <a:pt x="22" y="3"/>
                  </a:cubicBezTo>
                  <a:cubicBezTo>
                    <a:pt x="27" y="3"/>
                    <a:pt x="32" y="2"/>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9" name="Freeform 1173"/>
            <p:cNvSpPr>
              <a:spLocks noEditPoints="1"/>
            </p:cNvSpPr>
            <p:nvPr/>
          </p:nvSpPr>
          <p:spPr bwMode="auto">
            <a:xfrm>
              <a:off x="3513961" y="2981358"/>
              <a:ext cx="100560" cy="164703"/>
            </a:xfrm>
            <a:custGeom>
              <a:avLst/>
              <a:gdLst>
                <a:gd name="T0" fmla="*/ 0 w 44"/>
                <a:gd name="T1" fmla="*/ 63 h 67"/>
                <a:gd name="T2" fmla="*/ 0 w 44"/>
                <a:gd name="T3" fmla="*/ 3 h 67"/>
                <a:gd name="T4" fmla="*/ 3 w 44"/>
                <a:gd name="T5" fmla="*/ 0 h 67"/>
                <a:gd name="T6" fmla="*/ 40 w 44"/>
                <a:gd name="T7" fmla="*/ 0 h 67"/>
                <a:gd name="T8" fmla="*/ 44 w 44"/>
                <a:gd name="T9" fmla="*/ 3 h 67"/>
                <a:gd name="T10" fmla="*/ 44 w 44"/>
                <a:gd name="T11" fmla="*/ 63 h 67"/>
                <a:gd name="T12" fmla="*/ 40 w 44"/>
                <a:gd name="T13" fmla="*/ 67 h 67"/>
                <a:gd name="T14" fmla="*/ 3 w 44"/>
                <a:gd name="T15" fmla="*/ 67 h 67"/>
                <a:gd name="T16" fmla="*/ 0 w 44"/>
                <a:gd name="T17" fmla="*/ 63 h 67"/>
                <a:gd name="T18" fmla="*/ 40 w 44"/>
                <a:gd name="T19" fmla="*/ 49 h 67"/>
                <a:gd name="T20" fmla="*/ 40 w 44"/>
                <a:gd name="T21" fmla="*/ 4 h 67"/>
                <a:gd name="T22" fmla="*/ 4 w 44"/>
                <a:gd name="T23" fmla="*/ 4 h 67"/>
                <a:gd name="T24" fmla="*/ 4 w 44"/>
                <a:gd name="T25" fmla="*/ 49 h 67"/>
                <a:gd name="T26" fmla="*/ 40 w 44"/>
                <a:gd name="T27" fmla="*/ 49 h 67"/>
                <a:gd name="T28" fmla="*/ 28 w 44"/>
                <a:gd name="T29" fmla="*/ 58 h 67"/>
                <a:gd name="T30" fmla="*/ 22 w 44"/>
                <a:gd name="T31" fmla="*/ 52 h 67"/>
                <a:gd name="T32" fmla="*/ 16 w 44"/>
                <a:gd name="T33" fmla="*/ 58 h 67"/>
                <a:gd name="T34" fmla="*/ 22 w 44"/>
                <a:gd name="T35" fmla="*/ 64 h 67"/>
                <a:gd name="T36" fmla="*/ 28 w 44"/>
                <a:gd name="T37"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7">
                  <a:moveTo>
                    <a:pt x="0" y="63"/>
                  </a:moveTo>
                  <a:cubicBezTo>
                    <a:pt x="0" y="3"/>
                    <a:pt x="0" y="3"/>
                    <a:pt x="0" y="3"/>
                  </a:cubicBezTo>
                  <a:cubicBezTo>
                    <a:pt x="0" y="1"/>
                    <a:pt x="1" y="0"/>
                    <a:pt x="3" y="0"/>
                  </a:cubicBezTo>
                  <a:cubicBezTo>
                    <a:pt x="40" y="0"/>
                    <a:pt x="40" y="0"/>
                    <a:pt x="40" y="0"/>
                  </a:cubicBezTo>
                  <a:cubicBezTo>
                    <a:pt x="42" y="0"/>
                    <a:pt x="44" y="1"/>
                    <a:pt x="44" y="3"/>
                  </a:cubicBezTo>
                  <a:cubicBezTo>
                    <a:pt x="44" y="63"/>
                    <a:pt x="44" y="63"/>
                    <a:pt x="44" y="63"/>
                  </a:cubicBezTo>
                  <a:cubicBezTo>
                    <a:pt x="44" y="65"/>
                    <a:pt x="42" y="67"/>
                    <a:pt x="40" y="67"/>
                  </a:cubicBezTo>
                  <a:cubicBezTo>
                    <a:pt x="3" y="67"/>
                    <a:pt x="3" y="67"/>
                    <a:pt x="3" y="67"/>
                  </a:cubicBezTo>
                  <a:cubicBezTo>
                    <a:pt x="1" y="67"/>
                    <a:pt x="0" y="65"/>
                    <a:pt x="0" y="63"/>
                  </a:cubicBezTo>
                  <a:close/>
                  <a:moveTo>
                    <a:pt x="40" y="49"/>
                  </a:moveTo>
                  <a:cubicBezTo>
                    <a:pt x="40" y="4"/>
                    <a:pt x="40" y="4"/>
                    <a:pt x="40" y="4"/>
                  </a:cubicBezTo>
                  <a:cubicBezTo>
                    <a:pt x="4" y="4"/>
                    <a:pt x="4" y="4"/>
                    <a:pt x="4" y="4"/>
                  </a:cubicBezTo>
                  <a:cubicBezTo>
                    <a:pt x="4" y="49"/>
                    <a:pt x="4" y="49"/>
                    <a:pt x="4" y="49"/>
                  </a:cubicBezTo>
                  <a:lnTo>
                    <a:pt x="40" y="49"/>
                  </a:lnTo>
                  <a:close/>
                  <a:moveTo>
                    <a:pt x="28" y="58"/>
                  </a:moveTo>
                  <a:cubicBezTo>
                    <a:pt x="28" y="55"/>
                    <a:pt x="25" y="52"/>
                    <a:pt x="22" y="52"/>
                  </a:cubicBezTo>
                  <a:cubicBezTo>
                    <a:pt x="19" y="52"/>
                    <a:pt x="16" y="55"/>
                    <a:pt x="16" y="58"/>
                  </a:cubicBezTo>
                  <a:cubicBezTo>
                    <a:pt x="16" y="61"/>
                    <a:pt x="19" y="64"/>
                    <a:pt x="22" y="64"/>
                  </a:cubicBezTo>
                  <a:cubicBezTo>
                    <a:pt x="25" y="64"/>
                    <a:pt x="28" y="61"/>
                    <a:pt x="28"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0" name="Freeform 1174"/>
            <p:cNvSpPr>
              <a:spLocks/>
            </p:cNvSpPr>
            <p:nvPr/>
          </p:nvSpPr>
          <p:spPr bwMode="auto">
            <a:xfrm>
              <a:off x="3445310" y="2957533"/>
              <a:ext cx="112163" cy="18645"/>
            </a:xfrm>
            <a:custGeom>
              <a:avLst/>
              <a:gdLst>
                <a:gd name="T0" fmla="*/ 43 w 49"/>
                <a:gd name="T1" fmla="*/ 8 h 8"/>
                <a:gd name="T2" fmla="*/ 25 w 49"/>
                <a:gd name="T3" fmla="*/ 3 h 8"/>
                <a:gd name="T4" fmla="*/ 7 w 49"/>
                <a:gd name="T5" fmla="*/ 8 h 8"/>
                <a:gd name="T6" fmla="*/ 0 w 49"/>
                <a:gd name="T7" fmla="*/ 8 h 8"/>
                <a:gd name="T8" fmla="*/ 25 w 49"/>
                <a:gd name="T9" fmla="*/ 0 h 8"/>
                <a:gd name="T10" fmla="*/ 49 w 49"/>
                <a:gd name="T11" fmla="*/ 8 h 8"/>
                <a:gd name="T12" fmla="*/ 43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43" y="8"/>
                  </a:moveTo>
                  <a:cubicBezTo>
                    <a:pt x="38" y="5"/>
                    <a:pt x="31" y="3"/>
                    <a:pt x="25" y="3"/>
                  </a:cubicBezTo>
                  <a:cubicBezTo>
                    <a:pt x="18" y="3"/>
                    <a:pt x="12" y="5"/>
                    <a:pt x="7" y="8"/>
                  </a:cubicBezTo>
                  <a:cubicBezTo>
                    <a:pt x="0" y="8"/>
                    <a:pt x="0" y="8"/>
                    <a:pt x="0" y="8"/>
                  </a:cubicBezTo>
                  <a:cubicBezTo>
                    <a:pt x="7" y="3"/>
                    <a:pt x="16" y="0"/>
                    <a:pt x="25" y="0"/>
                  </a:cubicBezTo>
                  <a:cubicBezTo>
                    <a:pt x="34" y="0"/>
                    <a:pt x="42" y="3"/>
                    <a:pt x="49" y="8"/>
                  </a:cubicBezTo>
                  <a:lnTo>
                    <a:pt x="4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1" name="Freeform 1175"/>
            <p:cNvSpPr>
              <a:spLocks/>
            </p:cNvSpPr>
            <p:nvPr/>
          </p:nvSpPr>
          <p:spPr bwMode="auto">
            <a:xfrm>
              <a:off x="3413401" y="3038330"/>
              <a:ext cx="52214" cy="43506"/>
            </a:xfrm>
            <a:custGeom>
              <a:avLst/>
              <a:gdLst>
                <a:gd name="T0" fmla="*/ 13 w 23"/>
                <a:gd name="T1" fmla="*/ 6 h 18"/>
                <a:gd name="T2" fmla="*/ 13 w 23"/>
                <a:gd name="T3" fmla="*/ 4 h 18"/>
                <a:gd name="T4" fmla="*/ 16 w 23"/>
                <a:gd name="T5" fmla="*/ 1 h 18"/>
                <a:gd name="T6" fmla="*/ 16 w 23"/>
                <a:gd name="T7" fmla="*/ 0 h 18"/>
                <a:gd name="T8" fmla="*/ 23 w 23"/>
                <a:gd name="T9" fmla="*/ 6 h 18"/>
                <a:gd name="T10" fmla="*/ 23 w 23"/>
                <a:gd name="T11" fmla="*/ 10 h 18"/>
                <a:gd name="T12" fmla="*/ 12 w 23"/>
                <a:gd name="T13" fmla="*/ 18 h 18"/>
                <a:gd name="T14" fmla="*/ 11 w 23"/>
                <a:gd name="T15" fmla="*/ 18 h 18"/>
                <a:gd name="T16" fmla="*/ 0 w 23"/>
                <a:gd name="T17" fmla="*/ 10 h 18"/>
                <a:gd name="T18" fmla="*/ 0 w 23"/>
                <a:gd name="T19" fmla="*/ 6 h 18"/>
                <a:gd name="T20" fmla="*/ 7 w 23"/>
                <a:gd name="T21" fmla="*/ 0 h 18"/>
                <a:gd name="T22" fmla="*/ 7 w 23"/>
                <a:gd name="T23" fmla="*/ 1 h 18"/>
                <a:gd name="T24" fmla="*/ 11 w 23"/>
                <a:gd name="T25" fmla="*/ 4 h 18"/>
                <a:gd name="T26" fmla="*/ 11 w 23"/>
                <a:gd name="T27" fmla="*/ 6 h 18"/>
                <a:gd name="T28" fmla="*/ 12 w 23"/>
                <a:gd name="T29" fmla="*/ 6 h 18"/>
                <a:gd name="T30" fmla="*/ 13 w 23"/>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8">
                  <a:moveTo>
                    <a:pt x="13" y="6"/>
                  </a:moveTo>
                  <a:cubicBezTo>
                    <a:pt x="13" y="4"/>
                    <a:pt x="13" y="4"/>
                    <a:pt x="13" y="4"/>
                  </a:cubicBezTo>
                  <a:cubicBezTo>
                    <a:pt x="15" y="4"/>
                    <a:pt x="16" y="2"/>
                    <a:pt x="16" y="1"/>
                  </a:cubicBezTo>
                  <a:cubicBezTo>
                    <a:pt x="16" y="0"/>
                    <a:pt x="16" y="0"/>
                    <a:pt x="16" y="0"/>
                  </a:cubicBezTo>
                  <a:cubicBezTo>
                    <a:pt x="19" y="1"/>
                    <a:pt x="23" y="2"/>
                    <a:pt x="23" y="6"/>
                  </a:cubicBezTo>
                  <a:cubicBezTo>
                    <a:pt x="23" y="10"/>
                    <a:pt x="23" y="10"/>
                    <a:pt x="23" y="10"/>
                  </a:cubicBezTo>
                  <a:cubicBezTo>
                    <a:pt x="23" y="10"/>
                    <a:pt x="22" y="18"/>
                    <a:pt x="12" y="18"/>
                  </a:cubicBezTo>
                  <a:cubicBezTo>
                    <a:pt x="11" y="18"/>
                    <a:pt x="11" y="18"/>
                    <a:pt x="11" y="18"/>
                  </a:cubicBezTo>
                  <a:cubicBezTo>
                    <a:pt x="2" y="18"/>
                    <a:pt x="0" y="10"/>
                    <a:pt x="0" y="10"/>
                  </a:cubicBezTo>
                  <a:cubicBezTo>
                    <a:pt x="0" y="6"/>
                    <a:pt x="0" y="6"/>
                    <a:pt x="0" y="6"/>
                  </a:cubicBezTo>
                  <a:cubicBezTo>
                    <a:pt x="0" y="2"/>
                    <a:pt x="4" y="1"/>
                    <a:pt x="7" y="0"/>
                  </a:cubicBezTo>
                  <a:cubicBezTo>
                    <a:pt x="7" y="0"/>
                    <a:pt x="7" y="0"/>
                    <a:pt x="7" y="1"/>
                  </a:cubicBezTo>
                  <a:cubicBezTo>
                    <a:pt x="7" y="2"/>
                    <a:pt x="9" y="4"/>
                    <a:pt x="11" y="4"/>
                  </a:cubicBezTo>
                  <a:cubicBezTo>
                    <a:pt x="11" y="6"/>
                    <a:pt x="11" y="6"/>
                    <a:pt x="11" y="6"/>
                  </a:cubicBezTo>
                  <a:cubicBezTo>
                    <a:pt x="11" y="6"/>
                    <a:pt x="11" y="6"/>
                    <a:pt x="12" y="6"/>
                  </a:cubicBezTo>
                  <a:cubicBezTo>
                    <a:pt x="12"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2" name="Freeform 1176"/>
            <p:cNvSpPr>
              <a:spLocks/>
            </p:cNvSpPr>
            <p:nvPr/>
          </p:nvSpPr>
          <p:spPr bwMode="auto">
            <a:xfrm>
              <a:off x="3443375" y="3113949"/>
              <a:ext cx="6769" cy="19682"/>
            </a:xfrm>
            <a:custGeom>
              <a:avLst/>
              <a:gdLst>
                <a:gd name="T0" fmla="*/ 0 w 3"/>
                <a:gd name="T1" fmla="*/ 0 h 8"/>
                <a:gd name="T2" fmla="*/ 3 w 3"/>
                <a:gd name="T3" fmla="*/ 4 h 8"/>
                <a:gd name="T4" fmla="*/ 0 w 3"/>
                <a:gd name="T5" fmla="*/ 8 h 8"/>
                <a:gd name="T6" fmla="*/ 0 w 3"/>
                <a:gd name="T7" fmla="*/ 0 h 8"/>
              </a:gdLst>
              <a:ahLst/>
              <a:cxnLst>
                <a:cxn ang="0">
                  <a:pos x="T0" y="T1"/>
                </a:cxn>
                <a:cxn ang="0">
                  <a:pos x="T2" y="T3"/>
                </a:cxn>
                <a:cxn ang="0">
                  <a:pos x="T4" y="T5"/>
                </a:cxn>
                <a:cxn ang="0">
                  <a:pos x="T6" y="T7"/>
                </a:cxn>
              </a:cxnLst>
              <a:rect l="0" t="0" r="r" b="b"/>
              <a:pathLst>
                <a:path w="3" h="8">
                  <a:moveTo>
                    <a:pt x="0" y="0"/>
                  </a:moveTo>
                  <a:cubicBezTo>
                    <a:pt x="2" y="1"/>
                    <a:pt x="3" y="2"/>
                    <a:pt x="3" y="4"/>
                  </a:cubicBezTo>
                  <a:cubicBezTo>
                    <a:pt x="3" y="6"/>
                    <a:pt x="2" y="7"/>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3" name="Freeform 1177"/>
            <p:cNvSpPr>
              <a:spLocks/>
            </p:cNvSpPr>
            <p:nvPr/>
          </p:nvSpPr>
          <p:spPr bwMode="auto">
            <a:xfrm>
              <a:off x="3429838" y="3011398"/>
              <a:ext cx="22240" cy="29005"/>
            </a:xfrm>
            <a:custGeom>
              <a:avLst/>
              <a:gdLst>
                <a:gd name="T0" fmla="*/ 10 w 10"/>
                <a:gd name="T1" fmla="*/ 6 h 12"/>
                <a:gd name="T2" fmla="*/ 9 w 10"/>
                <a:gd name="T3" fmla="*/ 7 h 12"/>
                <a:gd name="T4" fmla="*/ 5 w 10"/>
                <a:gd name="T5" fmla="*/ 12 h 12"/>
                <a:gd name="T6" fmla="*/ 1 w 10"/>
                <a:gd name="T7" fmla="*/ 7 h 12"/>
                <a:gd name="T8" fmla="*/ 0 w 10"/>
                <a:gd name="T9" fmla="*/ 6 h 12"/>
                <a:gd name="T10" fmla="*/ 0 w 10"/>
                <a:gd name="T11" fmla="*/ 5 h 12"/>
                <a:gd name="T12" fmla="*/ 5 w 10"/>
                <a:gd name="T13" fmla="*/ 0 h 12"/>
                <a:gd name="T14" fmla="*/ 9 w 10"/>
                <a:gd name="T15" fmla="*/ 5 h 12"/>
                <a:gd name="T16" fmla="*/ 10 w 10"/>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0" y="6"/>
                  </a:moveTo>
                  <a:cubicBezTo>
                    <a:pt x="10" y="7"/>
                    <a:pt x="9" y="7"/>
                    <a:pt x="9" y="7"/>
                  </a:cubicBezTo>
                  <a:cubicBezTo>
                    <a:pt x="8" y="10"/>
                    <a:pt x="6" y="12"/>
                    <a:pt x="5" y="12"/>
                  </a:cubicBezTo>
                  <a:cubicBezTo>
                    <a:pt x="3" y="12"/>
                    <a:pt x="1" y="10"/>
                    <a:pt x="1" y="7"/>
                  </a:cubicBezTo>
                  <a:cubicBezTo>
                    <a:pt x="0" y="7"/>
                    <a:pt x="0" y="7"/>
                    <a:pt x="0" y="6"/>
                  </a:cubicBezTo>
                  <a:cubicBezTo>
                    <a:pt x="0" y="5"/>
                    <a:pt x="0" y="5"/>
                    <a:pt x="0" y="5"/>
                  </a:cubicBezTo>
                  <a:cubicBezTo>
                    <a:pt x="0" y="2"/>
                    <a:pt x="2" y="0"/>
                    <a:pt x="5" y="0"/>
                  </a:cubicBezTo>
                  <a:cubicBezTo>
                    <a:pt x="8" y="0"/>
                    <a:pt x="9" y="2"/>
                    <a:pt x="9" y="5"/>
                  </a:cubicBezTo>
                  <a:cubicBezTo>
                    <a:pt x="10" y="5"/>
                    <a:pt x="10" y="5"/>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4" name="Freeform 1178"/>
            <p:cNvSpPr>
              <a:spLocks noEditPoints="1"/>
            </p:cNvSpPr>
            <p:nvPr/>
          </p:nvSpPr>
          <p:spPr bwMode="auto">
            <a:xfrm>
              <a:off x="3390195" y="2981358"/>
              <a:ext cx="100560" cy="164703"/>
            </a:xfrm>
            <a:custGeom>
              <a:avLst/>
              <a:gdLst>
                <a:gd name="T0" fmla="*/ 0 w 44"/>
                <a:gd name="T1" fmla="*/ 3 h 67"/>
                <a:gd name="T2" fmla="*/ 3 w 44"/>
                <a:gd name="T3" fmla="*/ 0 h 67"/>
                <a:gd name="T4" fmla="*/ 40 w 44"/>
                <a:gd name="T5" fmla="*/ 0 h 67"/>
                <a:gd name="T6" fmla="*/ 44 w 44"/>
                <a:gd name="T7" fmla="*/ 3 h 67"/>
                <a:gd name="T8" fmla="*/ 44 w 44"/>
                <a:gd name="T9" fmla="*/ 63 h 67"/>
                <a:gd name="T10" fmla="*/ 40 w 44"/>
                <a:gd name="T11" fmla="*/ 67 h 67"/>
                <a:gd name="T12" fmla="*/ 3 w 44"/>
                <a:gd name="T13" fmla="*/ 67 h 67"/>
                <a:gd name="T14" fmla="*/ 0 w 44"/>
                <a:gd name="T15" fmla="*/ 63 h 67"/>
                <a:gd name="T16" fmla="*/ 0 w 44"/>
                <a:gd name="T17" fmla="*/ 3 h 67"/>
                <a:gd name="T18" fmla="*/ 40 w 44"/>
                <a:gd name="T19" fmla="*/ 49 h 67"/>
                <a:gd name="T20" fmla="*/ 40 w 44"/>
                <a:gd name="T21" fmla="*/ 4 h 67"/>
                <a:gd name="T22" fmla="*/ 4 w 44"/>
                <a:gd name="T23" fmla="*/ 4 h 67"/>
                <a:gd name="T24" fmla="*/ 4 w 44"/>
                <a:gd name="T25" fmla="*/ 49 h 67"/>
                <a:gd name="T26" fmla="*/ 40 w 44"/>
                <a:gd name="T27" fmla="*/ 49 h 67"/>
                <a:gd name="T28" fmla="*/ 27 w 44"/>
                <a:gd name="T29" fmla="*/ 58 h 67"/>
                <a:gd name="T30" fmla="*/ 22 w 44"/>
                <a:gd name="T31" fmla="*/ 52 h 67"/>
                <a:gd name="T32" fmla="*/ 16 w 44"/>
                <a:gd name="T33" fmla="*/ 58 h 67"/>
                <a:gd name="T34" fmla="*/ 22 w 44"/>
                <a:gd name="T35" fmla="*/ 64 h 67"/>
                <a:gd name="T36" fmla="*/ 27 w 44"/>
                <a:gd name="T37"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7">
                  <a:moveTo>
                    <a:pt x="0" y="3"/>
                  </a:moveTo>
                  <a:cubicBezTo>
                    <a:pt x="0" y="1"/>
                    <a:pt x="1" y="0"/>
                    <a:pt x="3" y="0"/>
                  </a:cubicBezTo>
                  <a:cubicBezTo>
                    <a:pt x="40" y="0"/>
                    <a:pt x="40" y="0"/>
                    <a:pt x="40" y="0"/>
                  </a:cubicBezTo>
                  <a:cubicBezTo>
                    <a:pt x="42" y="0"/>
                    <a:pt x="44" y="1"/>
                    <a:pt x="44" y="3"/>
                  </a:cubicBezTo>
                  <a:cubicBezTo>
                    <a:pt x="44" y="63"/>
                    <a:pt x="44" y="63"/>
                    <a:pt x="44" y="63"/>
                  </a:cubicBezTo>
                  <a:cubicBezTo>
                    <a:pt x="44" y="65"/>
                    <a:pt x="42" y="67"/>
                    <a:pt x="40" y="67"/>
                  </a:cubicBezTo>
                  <a:cubicBezTo>
                    <a:pt x="3" y="67"/>
                    <a:pt x="3" y="67"/>
                    <a:pt x="3" y="67"/>
                  </a:cubicBezTo>
                  <a:cubicBezTo>
                    <a:pt x="1" y="67"/>
                    <a:pt x="0" y="65"/>
                    <a:pt x="0" y="63"/>
                  </a:cubicBezTo>
                  <a:lnTo>
                    <a:pt x="0" y="3"/>
                  </a:lnTo>
                  <a:close/>
                  <a:moveTo>
                    <a:pt x="40" y="49"/>
                  </a:moveTo>
                  <a:cubicBezTo>
                    <a:pt x="40" y="4"/>
                    <a:pt x="40" y="4"/>
                    <a:pt x="40" y="4"/>
                  </a:cubicBezTo>
                  <a:cubicBezTo>
                    <a:pt x="4" y="4"/>
                    <a:pt x="4" y="4"/>
                    <a:pt x="4" y="4"/>
                  </a:cubicBezTo>
                  <a:cubicBezTo>
                    <a:pt x="4" y="49"/>
                    <a:pt x="4" y="49"/>
                    <a:pt x="4" y="49"/>
                  </a:cubicBezTo>
                  <a:lnTo>
                    <a:pt x="40" y="49"/>
                  </a:lnTo>
                  <a:close/>
                  <a:moveTo>
                    <a:pt x="27" y="58"/>
                  </a:moveTo>
                  <a:cubicBezTo>
                    <a:pt x="27" y="55"/>
                    <a:pt x="25" y="52"/>
                    <a:pt x="22" y="52"/>
                  </a:cubicBezTo>
                  <a:cubicBezTo>
                    <a:pt x="19" y="52"/>
                    <a:pt x="16" y="55"/>
                    <a:pt x="16" y="58"/>
                  </a:cubicBezTo>
                  <a:cubicBezTo>
                    <a:pt x="16" y="61"/>
                    <a:pt x="19" y="64"/>
                    <a:pt x="22" y="64"/>
                  </a:cubicBezTo>
                  <a:cubicBezTo>
                    <a:pt x="25" y="64"/>
                    <a:pt x="27" y="61"/>
                    <a:pt x="27"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cxnSp>
        <p:nvCxnSpPr>
          <p:cNvPr id="145" name="肘形连接符 144"/>
          <p:cNvCxnSpPr>
            <a:stCxn id="134" idx="2"/>
            <a:endCxn id="130" idx="2"/>
          </p:cNvCxnSpPr>
          <p:nvPr/>
        </p:nvCxnSpPr>
        <p:spPr>
          <a:xfrm rot="10800000">
            <a:off x="3328287" y="2295816"/>
            <a:ext cx="994" cy="762715"/>
          </a:xfrm>
          <a:prstGeom prst="bentConnector3">
            <a:avLst>
              <a:gd name="adj1" fmla="val 1817114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2878864" y="2449170"/>
            <a:ext cx="266655" cy="45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130" idx="6"/>
            <a:endCxn id="134" idx="6"/>
          </p:cNvCxnSpPr>
          <p:nvPr/>
        </p:nvCxnSpPr>
        <p:spPr>
          <a:xfrm>
            <a:off x="3673475" y="2295815"/>
            <a:ext cx="26" cy="762715"/>
          </a:xfrm>
          <a:prstGeom prst="bentConnector3">
            <a:avLst>
              <a:gd name="adj1" fmla="val 69282727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肘形连接符 147"/>
          <p:cNvCxnSpPr>
            <a:stCxn id="14" idx="2"/>
            <a:endCxn id="20" idx="2"/>
          </p:cNvCxnSpPr>
          <p:nvPr/>
        </p:nvCxnSpPr>
        <p:spPr>
          <a:xfrm rot="10800000">
            <a:off x="4365213" y="2293907"/>
            <a:ext cx="4320" cy="776520"/>
          </a:xfrm>
          <a:prstGeom prst="bentConnector3">
            <a:avLst>
              <a:gd name="adj1" fmla="val 425409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肘形连接符 148"/>
          <p:cNvCxnSpPr>
            <a:stCxn id="20" idx="6"/>
            <a:endCxn id="14" idx="6"/>
          </p:cNvCxnSpPr>
          <p:nvPr/>
        </p:nvCxnSpPr>
        <p:spPr>
          <a:xfrm>
            <a:off x="4710402" y="2293907"/>
            <a:ext cx="4320" cy="776520"/>
          </a:xfrm>
          <a:prstGeom prst="bentConnector3">
            <a:avLst>
              <a:gd name="adj1" fmla="val 425409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6D9208B-8C9E-524D-88C8-73C5B9CB3A47}"/>
              </a:ext>
            </a:extLst>
          </p:cNvPr>
          <p:cNvGrpSpPr/>
          <p:nvPr/>
        </p:nvGrpSpPr>
        <p:grpSpPr>
          <a:xfrm>
            <a:off x="4082822" y="3162270"/>
            <a:ext cx="251137" cy="371240"/>
            <a:chOff x="4082822" y="3162270"/>
            <a:chExt cx="251137" cy="371240"/>
          </a:xfrm>
        </p:grpSpPr>
        <p:sp>
          <p:nvSpPr>
            <p:cNvPr id="151" name="Freeform 164"/>
            <p:cNvSpPr>
              <a:spLocks/>
            </p:cNvSpPr>
            <p:nvPr/>
          </p:nvSpPr>
          <p:spPr bwMode="auto">
            <a:xfrm>
              <a:off x="4210297" y="3252251"/>
              <a:ext cx="123662" cy="281259"/>
            </a:xfrm>
            <a:custGeom>
              <a:avLst/>
              <a:gdLst>
                <a:gd name="T0" fmla="*/ 94 w 96"/>
                <a:gd name="T1" fmla="*/ 27 h 210"/>
                <a:gd name="T2" fmla="*/ 94 w 96"/>
                <a:gd name="T3" fmla="*/ 100 h 210"/>
                <a:gd name="T4" fmla="*/ 94 w 96"/>
                <a:gd name="T5" fmla="*/ 105 h 210"/>
                <a:gd name="T6" fmla="*/ 82 w 96"/>
                <a:gd name="T7" fmla="*/ 125 h 210"/>
                <a:gd name="T8" fmla="*/ 78 w 96"/>
                <a:gd name="T9" fmla="*/ 125 h 210"/>
                <a:gd name="T10" fmla="*/ 31 w 96"/>
                <a:gd name="T11" fmla="*/ 136 h 210"/>
                <a:gd name="T12" fmla="*/ 31 w 96"/>
                <a:gd name="T13" fmla="*/ 195 h 210"/>
                <a:gd name="T14" fmla="*/ 16 w 96"/>
                <a:gd name="T15" fmla="*/ 210 h 210"/>
                <a:gd name="T16" fmla="*/ 1 w 96"/>
                <a:gd name="T17" fmla="*/ 195 h 210"/>
                <a:gd name="T18" fmla="*/ 1 w 96"/>
                <a:gd name="T19" fmla="*/ 125 h 210"/>
                <a:gd name="T20" fmla="*/ 1 w 96"/>
                <a:gd name="T21" fmla="*/ 124 h 210"/>
                <a:gd name="T22" fmla="*/ 13 w 96"/>
                <a:gd name="T23" fmla="*/ 107 h 210"/>
                <a:gd name="T24" fmla="*/ 39 w 96"/>
                <a:gd name="T25" fmla="*/ 100 h 210"/>
                <a:gd name="T26" fmla="*/ 39 w 96"/>
                <a:gd name="T27" fmla="*/ 100 h 210"/>
                <a:gd name="T28" fmla="*/ 39 w 96"/>
                <a:gd name="T29" fmla="*/ 27 h 210"/>
                <a:gd name="T30" fmla="*/ 67 w 96"/>
                <a:gd name="T31" fmla="*/ 0 h 210"/>
                <a:gd name="T32" fmla="*/ 94 w 96"/>
                <a:gd name="T33" fmla="*/ 2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10">
                  <a:moveTo>
                    <a:pt x="94" y="27"/>
                  </a:moveTo>
                  <a:cubicBezTo>
                    <a:pt x="94" y="100"/>
                    <a:pt x="94" y="100"/>
                    <a:pt x="94" y="100"/>
                  </a:cubicBezTo>
                  <a:cubicBezTo>
                    <a:pt x="94" y="102"/>
                    <a:pt x="94" y="103"/>
                    <a:pt x="94" y="105"/>
                  </a:cubicBezTo>
                  <a:cubicBezTo>
                    <a:pt x="96" y="114"/>
                    <a:pt x="90" y="123"/>
                    <a:pt x="82" y="125"/>
                  </a:cubicBezTo>
                  <a:cubicBezTo>
                    <a:pt x="78" y="125"/>
                    <a:pt x="78" y="125"/>
                    <a:pt x="78" y="125"/>
                  </a:cubicBezTo>
                  <a:cubicBezTo>
                    <a:pt x="76" y="126"/>
                    <a:pt x="47" y="133"/>
                    <a:pt x="31" y="136"/>
                  </a:cubicBezTo>
                  <a:cubicBezTo>
                    <a:pt x="31" y="195"/>
                    <a:pt x="31" y="195"/>
                    <a:pt x="31" y="195"/>
                  </a:cubicBezTo>
                  <a:cubicBezTo>
                    <a:pt x="31" y="203"/>
                    <a:pt x="24" y="210"/>
                    <a:pt x="16" y="210"/>
                  </a:cubicBezTo>
                  <a:cubicBezTo>
                    <a:pt x="7" y="210"/>
                    <a:pt x="1" y="203"/>
                    <a:pt x="1" y="195"/>
                  </a:cubicBezTo>
                  <a:cubicBezTo>
                    <a:pt x="1" y="125"/>
                    <a:pt x="1" y="125"/>
                    <a:pt x="1" y="125"/>
                  </a:cubicBezTo>
                  <a:cubicBezTo>
                    <a:pt x="1" y="124"/>
                    <a:pt x="1" y="124"/>
                    <a:pt x="1" y="124"/>
                  </a:cubicBezTo>
                  <a:cubicBezTo>
                    <a:pt x="0" y="116"/>
                    <a:pt x="5" y="108"/>
                    <a:pt x="13" y="107"/>
                  </a:cubicBezTo>
                  <a:cubicBezTo>
                    <a:pt x="39" y="100"/>
                    <a:pt x="39" y="100"/>
                    <a:pt x="39" y="100"/>
                  </a:cubicBezTo>
                  <a:cubicBezTo>
                    <a:pt x="39" y="100"/>
                    <a:pt x="39" y="100"/>
                    <a:pt x="39" y="100"/>
                  </a:cubicBezTo>
                  <a:cubicBezTo>
                    <a:pt x="39" y="27"/>
                    <a:pt x="39" y="27"/>
                    <a:pt x="39" y="27"/>
                  </a:cubicBezTo>
                  <a:cubicBezTo>
                    <a:pt x="39" y="12"/>
                    <a:pt x="52" y="0"/>
                    <a:pt x="67" y="0"/>
                  </a:cubicBezTo>
                  <a:cubicBezTo>
                    <a:pt x="82" y="0"/>
                    <a:pt x="94" y="12"/>
                    <a:pt x="94" y="2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2" name="Oval 165"/>
            <p:cNvSpPr>
              <a:spLocks noChangeArrowheads="1"/>
            </p:cNvSpPr>
            <p:nvPr/>
          </p:nvSpPr>
          <p:spPr bwMode="auto">
            <a:xfrm>
              <a:off x="4228274" y="3162270"/>
              <a:ext cx="86618" cy="89981"/>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3" name="Freeform 166"/>
            <p:cNvSpPr>
              <a:spLocks/>
            </p:cNvSpPr>
            <p:nvPr/>
          </p:nvSpPr>
          <p:spPr bwMode="auto">
            <a:xfrm>
              <a:off x="4082822" y="3292430"/>
              <a:ext cx="171601" cy="241079"/>
            </a:xfrm>
            <a:custGeom>
              <a:avLst/>
              <a:gdLst>
                <a:gd name="T0" fmla="*/ 125 w 133"/>
                <a:gd name="T1" fmla="*/ 31 h 180"/>
                <a:gd name="T2" fmla="*/ 133 w 133"/>
                <a:gd name="T3" fmla="*/ 38 h 180"/>
                <a:gd name="T4" fmla="*/ 125 w 133"/>
                <a:gd name="T5" fmla="*/ 46 h 180"/>
                <a:gd name="T6" fmla="*/ 18 w 133"/>
                <a:gd name="T7" fmla="*/ 46 h 180"/>
                <a:gd name="T8" fmla="*/ 18 w 133"/>
                <a:gd name="T9" fmla="*/ 171 h 180"/>
                <a:gd name="T10" fmla="*/ 9 w 133"/>
                <a:gd name="T11" fmla="*/ 180 h 180"/>
                <a:gd name="T12" fmla="*/ 0 w 133"/>
                <a:gd name="T13" fmla="*/ 171 h 180"/>
                <a:gd name="T14" fmla="*/ 0 w 133"/>
                <a:gd name="T15" fmla="*/ 9 h 180"/>
                <a:gd name="T16" fmla="*/ 9 w 133"/>
                <a:gd name="T17" fmla="*/ 0 h 180"/>
                <a:gd name="T18" fmla="*/ 18 w 133"/>
                <a:gd name="T19" fmla="*/ 9 h 180"/>
                <a:gd name="T20" fmla="*/ 18 w 133"/>
                <a:gd name="T21" fmla="*/ 31 h 180"/>
                <a:gd name="T22" fmla="*/ 125 w 133"/>
                <a:gd name="T23" fmla="*/ 3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80">
                  <a:moveTo>
                    <a:pt x="125" y="31"/>
                  </a:moveTo>
                  <a:cubicBezTo>
                    <a:pt x="129" y="31"/>
                    <a:pt x="133" y="34"/>
                    <a:pt x="133" y="38"/>
                  </a:cubicBezTo>
                  <a:cubicBezTo>
                    <a:pt x="133" y="42"/>
                    <a:pt x="129" y="46"/>
                    <a:pt x="125" y="46"/>
                  </a:cubicBezTo>
                  <a:cubicBezTo>
                    <a:pt x="18" y="46"/>
                    <a:pt x="18" y="46"/>
                    <a:pt x="18" y="46"/>
                  </a:cubicBezTo>
                  <a:cubicBezTo>
                    <a:pt x="18" y="171"/>
                    <a:pt x="18" y="171"/>
                    <a:pt x="18" y="171"/>
                  </a:cubicBezTo>
                  <a:cubicBezTo>
                    <a:pt x="18" y="176"/>
                    <a:pt x="14" y="180"/>
                    <a:pt x="9" y="180"/>
                  </a:cubicBezTo>
                  <a:cubicBezTo>
                    <a:pt x="4" y="180"/>
                    <a:pt x="0" y="176"/>
                    <a:pt x="0" y="171"/>
                  </a:cubicBezTo>
                  <a:cubicBezTo>
                    <a:pt x="0" y="9"/>
                    <a:pt x="0" y="9"/>
                    <a:pt x="0" y="9"/>
                  </a:cubicBezTo>
                  <a:cubicBezTo>
                    <a:pt x="0" y="4"/>
                    <a:pt x="4" y="0"/>
                    <a:pt x="9" y="0"/>
                  </a:cubicBezTo>
                  <a:cubicBezTo>
                    <a:pt x="14" y="0"/>
                    <a:pt x="18" y="4"/>
                    <a:pt x="18" y="9"/>
                  </a:cubicBezTo>
                  <a:cubicBezTo>
                    <a:pt x="18" y="31"/>
                    <a:pt x="18" y="31"/>
                    <a:pt x="18" y="31"/>
                  </a:cubicBezTo>
                  <a:lnTo>
                    <a:pt x="125" y="3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4" name="Freeform 167"/>
            <p:cNvSpPr>
              <a:spLocks/>
            </p:cNvSpPr>
            <p:nvPr/>
          </p:nvSpPr>
          <p:spPr bwMode="auto">
            <a:xfrm>
              <a:off x="4129127" y="3191698"/>
              <a:ext cx="67006" cy="130160"/>
            </a:xfrm>
            <a:custGeom>
              <a:avLst/>
              <a:gdLst>
                <a:gd name="T0" fmla="*/ 31 w 123"/>
                <a:gd name="T1" fmla="*/ 0 h 230"/>
                <a:gd name="T2" fmla="*/ 123 w 123"/>
                <a:gd name="T3" fmla="*/ 216 h 230"/>
                <a:gd name="T4" fmla="*/ 93 w 123"/>
                <a:gd name="T5" fmla="*/ 230 h 230"/>
                <a:gd name="T6" fmla="*/ 0 w 123"/>
                <a:gd name="T7" fmla="*/ 14 h 230"/>
                <a:gd name="T8" fmla="*/ 31 w 123"/>
                <a:gd name="T9" fmla="*/ 0 h 230"/>
              </a:gdLst>
              <a:ahLst/>
              <a:cxnLst>
                <a:cxn ang="0">
                  <a:pos x="T0" y="T1"/>
                </a:cxn>
                <a:cxn ang="0">
                  <a:pos x="T2" y="T3"/>
                </a:cxn>
                <a:cxn ang="0">
                  <a:pos x="T4" y="T5"/>
                </a:cxn>
                <a:cxn ang="0">
                  <a:pos x="T6" y="T7"/>
                </a:cxn>
                <a:cxn ang="0">
                  <a:pos x="T8" y="T9"/>
                </a:cxn>
              </a:cxnLst>
              <a:rect l="0" t="0" r="r" b="b"/>
              <a:pathLst>
                <a:path w="123" h="230">
                  <a:moveTo>
                    <a:pt x="31" y="0"/>
                  </a:moveTo>
                  <a:lnTo>
                    <a:pt x="123" y="216"/>
                  </a:lnTo>
                  <a:lnTo>
                    <a:pt x="93" y="230"/>
                  </a:lnTo>
                  <a:lnTo>
                    <a:pt x="0" y="14"/>
                  </a:lnTo>
                  <a:lnTo>
                    <a:pt x="31"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5" name="Freeform 168"/>
            <p:cNvSpPr>
              <a:spLocks noEditPoints="1"/>
            </p:cNvSpPr>
            <p:nvPr/>
          </p:nvSpPr>
          <p:spPr bwMode="auto">
            <a:xfrm>
              <a:off x="4152552" y="3188868"/>
              <a:ext cx="61558" cy="122238"/>
            </a:xfrm>
            <a:custGeom>
              <a:avLst/>
              <a:gdLst>
                <a:gd name="T0" fmla="*/ 104 w 113"/>
                <a:gd name="T1" fmla="*/ 164 h 216"/>
                <a:gd name="T2" fmla="*/ 50 w 113"/>
                <a:gd name="T3" fmla="*/ 43 h 216"/>
                <a:gd name="T4" fmla="*/ 26 w 113"/>
                <a:gd name="T5" fmla="*/ 31 h 216"/>
                <a:gd name="T6" fmla="*/ 92 w 113"/>
                <a:gd name="T7" fmla="*/ 183 h 216"/>
                <a:gd name="T8" fmla="*/ 104 w 113"/>
                <a:gd name="T9" fmla="*/ 164 h 216"/>
                <a:gd name="T10" fmla="*/ 54 w 113"/>
                <a:gd name="T11" fmla="*/ 34 h 216"/>
                <a:gd name="T12" fmla="*/ 113 w 113"/>
                <a:gd name="T13" fmla="*/ 173 h 216"/>
                <a:gd name="T14" fmla="*/ 95 w 113"/>
                <a:gd name="T15" fmla="*/ 216 h 216"/>
                <a:gd name="T16" fmla="*/ 0 w 113"/>
                <a:gd name="T17" fmla="*/ 0 h 216"/>
                <a:gd name="T18" fmla="*/ 54 w 113"/>
                <a:gd name="T19" fmla="*/ 3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16">
                  <a:moveTo>
                    <a:pt x="104" y="164"/>
                  </a:moveTo>
                  <a:lnTo>
                    <a:pt x="50" y="43"/>
                  </a:lnTo>
                  <a:lnTo>
                    <a:pt x="26" y="31"/>
                  </a:lnTo>
                  <a:lnTo>
                    <a:pt x="92" y="183"/>
                  </a:lnTo>
                  <a:lnTo>
                    <a:pt x="104" y="164"/>
                  </a:lnTo>
                  <a:close/>
                  <a:moveTo>
                    <a:pt x="54" y="34"/>
                  </a:moveTo>
                  <a:lnTo>
                    <a:pt x="113" y="173"/>
                  </a:lnTo>
                  <a:lnTo>
                    <a:pt x="95" y="216"/>
                  </a:lnTo>
                  <a:lnTo>
                    <a:pt x="0" y="0"/>
                  </a:lnTo>
                  <a:lnTo>
                    <a:pt x="54" y="34"/>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6" name="Freeform 169"/>
            <p:cNvSpPr>
              <a:spLocks/>
            </p:cNvSpPr>
            <p:nvPr/>
          </p:nvSpPr>
          <p:spPr bwMode="auto">
            <a:xfrm>
              <a:off x="4144925" y="3257344"/>
              <a:ext cx="24514" cy="69607"/>
            </a:xfrm>
            <a:custGeom>
              <a:avLst/>
              <a:gdLst>
                <a:gd name="T0" fmla="*/ 45 w 45"/>
                <a:gd name="T1" fmla="*/ 100 h 123"/>
                <a:gd name="T2" fmla="*/ 45 w 45"/>
                <a:gd name="T3" fmla="*/ 123 h 123"/>
                <a:gd name="T4" fmla="*/ 0 w 45"/>
                <a:gd name="T5" fmla="*/ 123 h 123"/>
                <a:gd name="T6" fmla="*/ 0 w 45"/>
                <a:gd name="T7" fmla="*/ 0 h 123"/>
                <a:gd name="T8" fmla="*/ 45 w 45"/>
                <a:gd name="T9" fmla="*/ 100 h 123"/>
              </a:gdLst>
              <a:ahLst/>
              <a:cxnLst>
                <a:cxn ang="0">
                  <a:pos x="T0" y="T1"/>
                </a:cxn>
                <a:cxn ang="0">
                  <a:pos x="T2" y="T3"/>
                </a:cxn>
                <a:cxn ang="0">
                  <a:pos x="T4" y="T5"/>
                </a:cxn>
                <a:cxn ang="0">
                  <a:pos x="T6" y="T7"/>
                </a:cxn>
                <a:cxn ang="0">
                  <a:pos x="T8" y="T9"/>
                </a:cxn>
              </a:cxnLst>
              <a:rect l="0" t="0" r="r" b="b"/>
              <a:pathLst>
                <a:path w="45" h="123">
                  <a:moveTo>
                    <a:pt x="45" y="100"/>
                  </a:moveTo>
                  <a:lnTo>
                    <a:pt x="45" y="123"/>
                  </a:lnTo>
                  <a:lnTo>
                    <a:pt x="0" y="123"/>
                  </a:lnTo>
                  <a:lnTo>
                    <a:pt x="0" y="0"/>
                  </a:lnTo>
                  <a:lnTo>
                    <a:pt x="45" y="10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cxnSp>
        <p:nvCxnSpPr>
          <p:cNvPr id="157" name="肘形连接符 156"/>
          <p:cNvCxnSpPr>
            <a:stCxn id="30" idx="2"/>
            <a:endCxn id="23" idx="2"/>
          </p:cNvCxnSpPr>
          <p:nvPr/>
        </p:nvCxnSpPr>
        <p:spPr>
          <a:xfrm rot="10800000">
            <a:off x="5404844" y="2302127"/>
            <a:ext cx="20923" cy="752401"/>
          </a:xfrm>
          <a:prstGeom prst="bentConnector3">
            <a:avLst>
              <a:gd name="adj1" fmla="val 95781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肘形连接符 157"/>
          <p:cNvCxnSpPr>
            <a:stCxn id="23" idx="6"/>
            <a:endCxn id="30" idx="6"/>
          </p:cNvCxnSpPr>
          <p:nvPr/>
        </p:nvCxnSpPr>
        <p:spPr>
          <a:xfrm>
            <a:off x="5756888" y="2302127"/>
            <a:ext cx="14068" cy="752401"/>
          </a:xfrm>
          <a:prstGeom prst="bentConnector3">
            <a:avLst>
              <a:gd name="adj1" fmla="val 137588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肘形连接符 158"/>
          <p:cNvCxnSpPr>
            <a:stCxn id="30" idx="4"/>
            <a:endCxn id="14" idx="4"/>
          </p:cNvCxnSpPr>
          <p:nvPr/>
        </p:nvCxnSpPr>
        <p:spPr>
          <a:xfrm rot="5400000">
            <a:off x="5062295" y="2719263"/>
            <a:ext cx="15899" cy="1056231"/>
          </a:xfrm>
          <a:prstGeom prst="bentConnector3">
            <a:avLst>
              <a:gd name="adj1" fmla="val 130933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a:off x="5832307" y="2034532"/>
            <a:ext cx="892" cy="2892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V="1">
            <a:off x="5333750" y="2040182"/>
            <a:ext cx="0" cy="240288"/>
          </a:xfrm>
          <a:prstGeom prst="line">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327118" y="2040181"/>
            <a:ext cx="505191" cy="0"/>
          </a:xfrm>
          <a:prstGeom prst="line">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5931007" y="2785071"/>
            <a:ext cx="194541"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50" idx="6"/>
            <a:endCxn id="43" idx="2"/>
          </p:cNvCxnSpPr>
          <p:nvPr/>
        </p:nvCxnSpPr>
        <p:spPr>
          <a:xfrm flipV="1">
            <a:off x="6469575" y="2793924"/>
            <a:ext cx="261228" cy="663"/>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肘形连接符 164"/>
          <p:cNvCxnSpPr>
            <a:stCxn id="62" idx="2"/>
            <a:endCxn id="56" idx="2"/>
          </p:cNvCxnSpPr>
          <p:nvPr/>
        </p:nvCxnSpPr>
        <p:spPr>
          <a:xfrm rot="10800000">
            <a:off x="7568055" y="2228942"/>
            <a:ext cx="7395" cy="820000"/>
          </a:xfrm>
          <a:prstGeom prst="bentConnector3">
            <a:avLst>
              <a:gd name="adj1" fmla="val 252675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肘形连接符 165"/>
          <p:cNvCxnSpPr>
            <a:stCxn id="56" idx="6"/>
            <a:endCxn id="62" idx="6"/>
          </p:cNvCxnSpPr>
          <p:nvPr/>
        </p:nvCxnSpPr>
        <p:spPr>
          <a:xfrm>
            <a:off x="7920103" y="2228941"/>
            <a:ext cx="7395" cy="820000"/>
          </a:xfrm>
          <a:prstGeom prst="bentConnector3">
            <a:avLst>
              <a:gd name="adj1" fmla="val 252675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8139662" y="2727436"/>
            <a:ext cx="299320"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8783010" y="2736953"/>
            <a:ext cx="348032"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肘形连接符 168"/>
          <p:cNvCxnSpPr>
            <a:stCxn id="83" idx="2"/>
            <a:endCxn id="75" idx="2"/>
          </p:cNvCxnSpPr>
          <p:nvPr/>
        </p:nvCxnSpPr>
        <p:spPr>
          <a:xfrm rot="10800000" flipH="1">
            <a:off x="9348847" y="2364893"/>
            <a:ext cx="3428" cy="791518"/>
          </a:xfrm>
          <a:prstGeom prst="bentConnector3">
            <a:avLst>
              <a:gd name="adj1" fmla="val -5234715"/>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75" idx="6"/>
            <a:endCxn id="83" idx="6"/>
          </p:cNvCxnSpPr>
          <p:nvPr/>
        </p:nvCxnSpPr>
        <p:spPr>
          <a:xfrm>
            <a:off x="9697466" y="2364893"/>
            <a:ext cx="3427" cy="791518"/>
          </a:xfrm>
          <a:prstGeom prst="bentConnector3">
            <a:avLst>
              <a:gd name="adj1" fmla="val 533711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肘形连接符 170"/>
          <p:cNvCxnSpPr>
            <a:stCxn id="83" idx="4"/>
            <a:endCxn id="92" idx="6"/>
          </p:cNvCxnSpPr>
          <p:nvPr/>
        </p:nvCxnSpPr>
        <p:spPr>
          <a:xfrm rot="5400000">
            <a:off x="7959327" y="2317553"/>
            <a:ext cx="538110" cy="2592975"/>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BAF5B23-00D2-2B4A-A1B3-036B28DD56FE}"/>
              </a:ext>
            </a:extLst>
          </p:cNvPr>
          <p:cNvGrpSpPr/>
          <p:nvPr/>
        </p:nvGrpSpPr>
        <p:grpSpPr>
          <a:xfrm>
            <a:off x="5827735" y="3207602"/>
            <a:ext cx="287501" cy="302549"/>
            <a:chOff x="5827735" y="3207602"/>
            <a:chExt cx="287501" cy="302549"/>
          </a:xfrm>
        </p:grpSpPr>
        <p:sp>
          <p:nvSpPr>
            <p:cNvPr id="173" name="Freeform 289"/>
            <p:cNvSpPr>
              <a:spLocks noEditPoints="1"/>
            </p:cNvSpPr>
            <p:nvPr/>
          </p:nvSpPr>
          <p:spPr bwMode="auto">
            <a:xfrm>
              <a:off x="5827735" y="3291874"/>
              <a:ext cx="287501" cy="218277"/>
            </a:xfrm>
            <a:custGeom>
              <a:avLst/>
              <a:gdLst>
                <a:gd name="T0" fmla="*/ 252 w 252"/>
                <a:gd name="T1" fmla="*/ 141 h 168"/>
                <a:gd name="T2" fmla="*/ 252 w 252"/>
                <a:gd name="T3" fmla="*/ 168 h 168"/>
                <a:gd name="T4" fmla="*/ 0 w 252"/>
                <a:gd name="T5" fmla="*/ 168 h 168"/>
                <a:gd name="T6" fmla="*/ 0 w 252"/>
                <a:gd name="T7" fmla="*/ 141 h 168"/>
                <a:gd name="T8" fmla="*/ 56 w 252"/>
                <a:gd name="T9" fmla="*/ 141 h 168"/>
                <a:gd name="T10" fmla="*/ 83 w 252"/>
                <a:gd name="T11" fmla="*/ 141 h 168"/>
                <a:gd name="T12" fmla="*/ 242 w 252"/>
                <a:gd name="T13" fmla="*/ 141 h 168"/>
                <a:gd name="T14" fmla="*/ 241 w 252"/>
                <a:gd name="T15" fmla="*/ 139 h 168"/>
                <a:gd name="T16" fmla="*/ 241 w 252"/>
                <a:gd name="T17" fmla="*/ 125 h 168"/>
                <a:gd name="T18" fmla="*/ 230 w 252"/>
                <a:gd name="T19" fmla="*/ 125 h 168"/>
                <a:gd name="T20" fmla="*/ 230 w 252"/>
                <a:gd name="T21" fmla="*/ 135 h 168"/>
                <a:gd name="T22" fmla="*/ 160 w 252"/>
                <a:gd name="T23" fmla="*/ 135 h 168"/>
                <a:gd name="T24" fmla="*/ 160 w 252"/>
                <a:gd name="T25" fmla="*/ 0 h 168"/>
                <a:gd name="T26" fmla="*/ 209 w 252"/>
                <a:gd name="T27" fmla="*/ 0 h 168"/>
                <a:gd name="T28" fmla="*/ 230 w 252"/>
                <a:gd name="T29" fmla="*/ 21 h 168"/>
                <a:gd name="T30" fmla="*/ 230 w 252"/>
                <a:gd name="T31" fmla="*/ 117 h 168"/>
                <a:gd name="T32" fmla="*/ 245 w 252"/>
                <a:gd name="T33" fmla="*/ 117 h 168"/>
                <a:gd name="T34" fmla="*/ 245 w 252"/>
                <a:gd name="T35" fmla="*/ 117 h 168"/>
                <a:gd name="T36" fmla="*/ 245 w 252"/>
                <a:gd name="T37" fmla="*/ 117 h 168"/>
                <a:gd name="T38" fmla="*/ 249 w 252"/>
                <a:gd name="T39" fmla="*/ 121 h 168"/>
                <a:gd name="T40" fmla="*/ 249 w 252"/>
                <a:gd name="T41" fmla="*/ 139 h 168"/>
                <a:gd name="T42" fmla="*/ 249 w 252"/>
                <a:gd name="T43" fmla="*/ 141 h 168"/>
                <a:gd name="T44" fmla="*/ 252 w 252"/>
                <a:gd name="T45" fmla="*/ 141 h 168"/>
                <a:gd name="T46" fmla="*/ 214 w 252"/>
                <a:gd name="T47" fmla="*/ 125 h 168"/>
                <a:gd name="T48" fmla="*/ 216 w 252"/>
                <a:gd name="T49" fmla="*/ 104 h 168"/>
                <a:gd name="T50" fmla="*/ 195 w 252"/>
                <a:gd name="T51" fmla="*/ 102 h 168"/>
                <a:gd name="T52" fmla="*/ 193 w 252"/>
                <a:gd name="T53" fmla="*/ 123 h 168"/>
                <a:gd name="T54" fmla="*/ 214 w 252"/>
                <a:gd name="T5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168">
                  <a:moveTo>
                    <a:pt x="252" y="141"/>
                  </a:moveTo>
                  <a:cubicBezTo>
                    <a:pt x="252" y="168"/>
                    <a:pt x="252" y="168"/>
                    <a:pt x="252" y="168"/>
                  </a:cubicBezTo>
                  <a:cubicBezTo>
                    <a:pt x="0" y="168"/>
                    <a:pt x="0" y="168"/>
                    <a:pt x="0" y="168"/>
                  </a:cubicBezTo>
                  <a:cubicBezTo>
                    <a:pt x="0" y="141"/>
                    <a:pt x="0" y="141"/>
                    <a:pt x="0" y="141"/>
                  </a:cubicBezTo>
                  <a:cubicBezTo>
                    <a:pt x="56" y="141"/>
                    <a:pt x="56" y="141"/>
                    <a:pt x="56" y="141"/>
                  </a:cubicBezTo>
                  <a:cubicBezTo>
                    <a:pt x="83" y="141"/>
                    <a:pt x="83" y="141"/>
                    <a:pt x="83" y="141"/>
                  </a:cubicBezTo>
                  <a:cubicBezTo>
                    <a:pt x="242" y="141"/>
                    <a:pt x="242" y="141"/>
                    <a:pt x="242" y="141"/>
                  </a:cubicBezTo>
                  <a:cubicBezTo>
                    <a:pt x="241" y="140"/>
                    <a:pt x="241" y="140"/>
                    <a:pt x="241" y="139"/>
                  </a:cubicBezTo>
                  <a:cubicBezTo>
                    <a:pt x="241" y="125"/>
                    <a:pt x="241" y="125"/>
                    <a:pt x="241" y="125"/>
                  </a:cubicBezTo>
                  <a:cubicBezTo>
                    <a:pt x="230" y="125"/>
                    <a:pt x="230" y="125"/>
                    <a:pt x="230" y="125"/>
                  </a:cubicBezTo>
                  <a:cubicBezTo>
                    <a:pt x="230" y="135"/>
                    <a:pt x="230" y="135"/>
                    <a:pt x="230" y="135"/>
                  </a:cubicBezTo>
                  <a:cubicBezTo>
                    <a:pt x="160" y="135"/>
                    <a:pt x="160" y="135"/>
                    <a:pt x="160" y="135"/>
                  </a:cubicBezTo>
                  <a:cubicBezTo>
                    <a:pt x="160" y="0"/>
                    <a:pt x="160" y="0"/>
                    <a:pt x="160" y="0"/>
                  </a:cubicBezTo>
                  <a:cubicBezTo>
                    <a:pt x="209" y="0"/>
                    <a:pt x="209" y="0"/>
                    <a:pt x="209" y="0"/>
                  </a:cubicBezTo>
                  <a:cubicBezTo>
                    <a:pt x="221" y="0"/>
                    <a:pt x="230" y="9"/>
                    <a:pt x="230" y="21"/>
                  </a:cubicBezTo>
                  <a:cubicBezTo>
                    <a:pt x="230" y="117"/>
                    <a:pt x="230" y="117"/>
                    <a:pt x="230" y="117"/>
                  </a:cubicBezTo>
                  <a:cubicBezTo>
                    <a:pt x="245" y="117"/>
                    <a:pt x="245" y="117"/>
                    <a:pt x="245" y="117"/>
                  </a:cubicBezTo>
                  <a:cubicBezTo>
                    <a:pt x="245" y="117"/>
                    <a:pt x="245" y="117"/>
                    <a:pt x="245" y="117"/>
                  </a:cubicBezTo>
                  <a:cubicBezTo>
                    <a:pt x="245" y="117"/>
                    <a:pt x="245" y="117"/>
                    <a:pt x="245" y="117"/>
                  </a:cubicBezTo>
                  <a:cubicBezTo>
                    <a:pt x="248" y="117"/>
                    <a:pt x="249" y="119"/>
                    <a:pt x="249" y="121"/>
                  </a:cubicBezTo>
                  <a:cubicBezTo>
                    <a:pt x="249" y="139"/>
                    <a:pt x="249" y="139"/>
                    <a:pt x="249" y="139"/>
                  </a:cubicBezTo>
                  <a:cubicBezTo>
                    <a:pt x="249" y="140"/>
                    <a:pt x="249" y="140"/>
                    <a:pt x="249" y="141"/>
                  </a:cubicBezTo>
                  <a:lnTo>
                    <a:pt x="252" y="141"/>
                  </a:lnTo>
                  <a:close/>
                  <a:moveTo>
                    <a:pt x="214" y="125"/>
                  </a:moveTo>
                  <a:cubicBezTo>
                    <a:pt x="220" y="120"/>
                    <a:pt x="221" y="110"/>
                    <a:pt x="216" y="104"/>
                  </a:cubicBezTo>
                  <a:cubicBezTo>
                    <a:pt x="211" y="98"/>
                    <a:pt x="201" y="97"/>
                    <a:pt x="195" y="102"/>
                  </a:cubicBezTo>
                  <a:cubicBezTo>
                    <a:pt x="189" y="108"/>
                    <a:pt x="188" y="117"/>
                    <a:pt x="193" y="123"/>
                  </a:cubicBezTo>
                  <a:cubicBezTo>
                    <a:pt x="198" y="130"/>
                    <a:pt x="208" y="130"/>
                    <a:pt x="214" y="12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4" name="Freeform 290"/>
            <p:cNvSpPr>
              <a:spLocks/>
            </p:cNvSpPr>
            <p:nvPr/>
          </p:nvSpPr>
          <p:spPr bwMode="auto">
            <a:xfrm>
              <a:off x="6051414" y="3429333"/>
              <a:ext cx="19451" cy="20723"/>
            </a:xfrm>
            <a:custGeom>
              <a:avLst/>
              <a:gdLst>
                <a:gd name="T0" fmla="*/ 16 w 17"/>
                <a:gd name="T1" fmla="*/ 1 h 16"/>
                <a:gd name="T2" fmla="*/ 17 w 17"/>
                <a:gd name="T3" fmla="*/ 3 h 16"/>
                <a:gd name="T4" fmla="*/ 16 w 17"/>
                <a:gd name="T5" fmla="*/ 5 h 16"/>
                <a:gd name="T6" fmla="*/ 5 w 17"/>
                <a:gd name="T7" fmla="*/ 15 h 16"/>
                <a:gd name="T8" fmla="*/ 1 w 17"/>
                <a:gd name="T9" fmla="*/ 14 h 16"/>
                <a:gd name="T10" fmla="*/ 0 w 17"/>
                <a:gd name="T11" fmla="*/ 12 h 16"/>
                <a:gd name="T12" fmla="*/ 1 w 17"/>
                <a:gd name="T13" fmla="*/ 10 h 16"/>
                <a:gd name="T14" fmla="*/ 12 w 17"/>
                <a:gd name="T15" fmla="*/ 1 h 16"/>
                <a:gd name="T16" fmla="*/ 16 w 17"/>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16" y="1"/>
                  </a:moveTo>
                  <a:cubicBezTo>
                    <a:pt x="17" y="2"/>
                    <a:pt x="17" y="2"/>
                    <a:pt x="17" y="3"/>
                  </a:cubicBezTo>
                  <a:cubicBezTo>
                    <a:pt x="17" y="4"/>
                    <a:pt x="17" y="5"/>
                    <a:pt x="16" y="5"/>
                  </a:cubicBezTo>
                  <a:cubicBezTo>
                    <a:pt x="5" y="15"/>
                    <a:pt x="5" y="15"/>
                    <a:pt x="5" y="15"/>
                  </a:cubicBezTo>
                  <a:cubicBezTo>
                    <a:pt x="4" y="16"/>
                    <a:pt x="2" y="16"/>
                    <a:pt x="1" y="14"/>
                  </a:cubicBezTo>
                  <a:cubicBezTo>
                    <a:pt x="0" y="14"/>
                    <a:pt x="0" y="13"/>
                    <a:pt x="0" y="12"/>
                  </a:cubicBezTo>
                  <a:cubicBezTo>
                    <a:pt x="0" y="12"/>
                    <a:pt x="0" y="11"/>
                    <a:pt x="1" y="10"/>
                  </a:cubicBezTo>
                  <a:cubicBezTo>
                    <a:pt x="12" y="1"/>
                    <a:pt x="12" y="1"/>
                    <a:pt x="12" y="1"/>
                  </a:cubicBezTo>
                  <a:cubicBezTo>
                    <a:pt x="13" y="0"/>
                    <a:pt x="15" y="0"/>
                    <a:pt x="16" y="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5" name="Freeform 291"/>
            <p:cNvSpPr>
              <a:spLocks/>
            </p:cNvSpPr>
            <p:nvPr/>
          </p:nvSpPr>
          <p:spPr bwMode="auto">
            <a:xfrm>
              <a:off x="5935928" y="3229015"/>
              <a:ext cx="62606" cy="237618"/>
            </a:xfrm>
            <a:custGeom>
              <a:avLst/>
              <a:gdLst>
                <a:gd name="T0" fmla="*/ 55 w 55"/>
                <a:gd name="T1" fmla="*/ 21 h 183"/>
                <a:gd name="T2" fmla="*/ 55 w 55"/>
                <a:gd name="T3" fmla="*/ 183 h 183"/>
                <a:gd name="T4" fmla="*/ 0 w 55"/>
                <a:gd name="T5" fmla="*/ 183 h 183"/>
                <a:gd name="T6" fmla="*/ 0 w 55"/>
                <a:gd name="T7" fmla="*/ 0 h 183"/>
                <a:gd name="T8" fmla="*/ 34 w 55"/>
                <a:gd name="T9" fmla="*/ 0 h 183"/>
                <a:gd name="T10" fmla="*/ 55 w 55"/>
                <a:gd name="T11" fmla="*/ 21 h 183"/>
              </a:gdLst>
              <a:ahLst/>
              <a:cxnLst>
                <a:cxn ang="0">
                  <a:pos x="T0" y="T1"/>
                </a:cxn>
                <a:cxn ang="0">
                  <a:pos x="T2" y="T3"/>
                </a:cxn>
                <a:cxn ang="0">
                  <a:pos x="T4" y="T5"/>
                </a:cxn>
                <a:cxn ang="0">
                  <a:pos x="T6" y="T7"/>
                </a:cxn>
                <a:cxn ang="0">
                  <a:pos x="T8" y="T9"/>
                </a:cxn>
                <a:cxn ang="0">
                  <a:pos x="T10" y="T11"/>
                </a:cxn>
              </a:cxnLst>
              <a:rect l="0" t="0" r="r" b="b"/>
              <a:pathLst>
                <a:path w="55" h="183">
                  <a:moveTo>
                    <a:pt x="55" y="21"/>
                  </a:moveTo>
                  <a:cubicBezTo>
                    <a:pt x="55" y="183"/>
                    <a:pt x="55" y="183"/>
                    <a:pt x="55" y="183"/>
                  </a:cubicBezTo>
                  <a:cubicBezTo>
                    <a:pt x="0" y="183"/>
                    <a:pt x="0" y="183"/>
                    <a:pt x="0" y="183"/>
                  </a:cubicBezTo>
                  <a:cubicBezTo>
                    <a:pt x="0" y="0"/>
                    <a:pt x="0" y="0"/>
                    <a:pt x="0" y="0"/>
                  </a:cubicBezTo>
                  <a:cubicBezTo>
                    <a:pt x="34" y="0"/>
                    <a:pt x="34" y="0"/>
                    <a:pt x="34" y="0"/>
                  </a:cubicBezTo>
                  <a:cubicBezTo>
                    <a:pt x="46" y="0"/>
                    <a:pt x="55" y="9"/>
                    <a:pt x="55" y="2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6" name="Freeform 292"/>
            <p:cNvSpPr>
              <a:spLocks noEditPoints="1"/>
            </p:cNvSpPr>
            <p:nvPr/>
          </p:nvSpPr>
          <p:spPr bwMode="auto">
            <a:xfrm>
              <a:off x="5886694" y="3207602"/>
              <a:ext cx="40117" cy="261795"/>
            </a:xfrm>
            <a:custGeom>
              <a:avLst/>
              <a:gdLst>
                <a:gd name="T0" fmla="*/ 35 w 35"/>
                <a:gd name="T1" fmla="*/ 4 h 202"/>
                <a:gd name="T2" fmla="*/ 35 w 35"/>
                <a:gd name="T3" fmla="*/ 199 h 202"/>
                <a:gd name="T4" fmla="*/ 31 w 35"/>
                <a:gd name="T5" fmla="*/ 202 h 202"/>
                <a:gd name="T6" fmla="*/ 27 w 35"/>
                <a:gd name="T7" fmla="*/ 199 h 202"/>
                <a:gd name="T8" fmla="*/ 27 w 35"/>
                <a:gd name="T9" fmla="*/ 192 h 202"/>
                <a:gd name="T10" fmla="*/ 7 w 35"/>
                <a:gd name="T11" fmla="*/ 192 h 202"/>
                <a:gd name="T12" fmla="*/ 7 w 35"/>
                <a:gd name="T13" fmla="*/ 199 h 202"/>
                <a:gd name="T14" fmla="*/ 4 w 35"/>
                <a:gd name="T15" fmla="*/ 202 h 202"/>
                <a:gd name="T16" fmla="*/ 0 w 35"/>
                <a:gd name="T17" fmla="*/ 199 h 202"/>
                <a:gd name="T18" fmla="*/ 0 w 35"/>
                <a:gd name="T19" fmla="*/ 4 h 202"/>
                <a:gd name="T20" fmla="*/ 4 w 35"/>
                <a:gd name="T21" fmla="*/ 0 h 202"/>
                <a:gd name="T22" fmla="*/ 7 w 35"/>
                <a:gd name="T23" fmla="*/ 4 h 202"/>
                <a:gd name="T24" fmla="*/ 7 w 35"/>
                <a:gd name="T25" fmla="*/ 14 h 202"/>
                <a:gd name="T26" fmla="*/ 27 w 35"/>
                <a:gd name="T27" fmla="*/ 14 h 202"/>
                <a:gd name="T28" fmla="*/ 27 w 35"/>
                <a:gd name="T29" fmla="*/ 4 h 202"/>
                <a:gd name="T30" fmla="*/ 31 w 35"/>
                <a:gd name="T31" fmla="*/ 0 h 202"/>
                <a:gd name="T32" fmla="*/ 35 w 35"/>
                <a:gd name="T33" fmla="*/ 4 h 202"/>
                <a:gd name="T34" fmla="*/ 27 w 35"/>
                <a:gd name="T35" fmla="*/ 186 h 202"/>
                <a:gd name="T36" fmla="*/ 27 w 35"/>
                <a:gd name="T37" fmla="*/ 173 h 202"/>
                <a:gd name="T38" fmla="*/ 7 w 35"/>
                <a:gd name="T39" fmla="*/ 173 h 202"/>
                <a:gd name="T40" fmla="*/ 7 w 35"/>
                <a:gd name="T41" fmla="*/ 186 h 202"/>
                <a:gd name="T42" fmla="*/ 27 w 35"/>
                <a:gd name="T43" fmla="*/ 186 h 202"/>
                <a:gd name="T44" fmla="*/ 27 w 35"/>
                <a:gd name="T45" fmla="*/ 167 h 202"/>
                <a:gd name="T46" fmla="*/ 27 w 35"/>
                <a:gd name="T47" fmla="*/ 153 h 202"/>
                <a:gd name="T48" fmla="*/ 7 w 35"/>
                <a:gd name="T49" fmla="*/ 153 h 202"/>
                <a:gd name="T50" fmla="*/ 7 w 35"/>
                <a:gd name="T51" fmla="*/ 167 h 202"/>
                <a:gd name="T52" fmla="*/ 27 w 35"/>
                <a:gd name="T53" fmla="*/ 167 h 202"/>
                <a:gd name="T54" fmla="*/ 27 w 35"/>
                <a:gd name="T55" fmla="*/ 147 h 202"/>
                <a:gd name="T56" fmla="*/ 27 w 35"/>
                <a:gd name="T57" fmla="*/ 134 h 202"/>
                <a:gd name="T58" fmla="*/ 7 w 35"/>
                <a:gd name="T59" fmla="*/ 134 h 202"/>
                <a:gd name="T60" fmla="*/ 7 w 35"/>
                <a:gd name="T61" fmla="*/ 147 h 202"/>
                <a:gd name="T62" fmla="*/ 27 w 35"/>
                <a:gd name="T63" fmla="*/ 147 h 202"/>
                <a:gd name="T64" fmla="*/ 27 w 35"/>
                <a:gd name="T65" fmla="*/ 128 h 202"/>
                <a:gd name="T66" fmla="*/ 27 w 35"/>
                <a:gd name="T67" fmla="*/ 115 h 202"/>
                <a:gd name="T68" fmla="*/ 7 w 35"/>
                <a:gd name="T69" fmla="*/ 115 h 202"/>
                <a:gd name="T70" fmla="*/ 7 w 35"/>
                <a:gd name="T71" fmla="*/ 128 h 202"/>
                <a:gd name="T72" fmla="*/ 27 w 35"/>
                <a:gd name="T73" fmla="*/ 128 h 202"/>
                <a:gd name="T74" fmla="*/ 27 w 35"/>
                <a:gd name="T75" fmla="*/ 109 h 202"/>
                <a:gd name="T76" fmla="*/ 27 w 35"/>
                <a:gd name="T77" fmla="*/ 96 h 202"/>
                <a:gd name="T78" fmla="*/ 7 w 35"/>
                <a:gd name="T79" fmla="*/ 96 h 202"/>
                <a:gd name="T80" fmla="*/ 7 w 35"/>
                <a:gd name="T81" fmla="*/ 109 h 202"/>
                <a:gd name="T82" fmla="*/ 27 w 35"/>
                <a:gd name="T83" fmla="*/ 109 h 202"/>
                <a:gd name="T84" fmla="*/ 27 w 35"/>
                <a:gd name="T85" fmla="*/ 89 h 202"/>
                <a:gd name="T86" fmla="*/ 27 w 35"/>
                <a:gd name="T87" fmla="*/ 77 h 202"/>
                <a:gd name="T88" fmla="*/ 7 w 35"/>
                <a:gd name="T89" fmla="*/ 77 h 202"/>
                <a:gd name="T90" fmla="*/ 7 w 35"/>
                <a:gd name="T91" fmla="*/ 89 h 202"/>
                <a:gd name="T92" fmla="*/ 27 w 35"/>
                <a:gd name="T93" fmla="*/ 89 h 202"/>
                <a:gd name="T94" fmla="*/ 27 w 35"/>
                <a:gd name="T95" fmla="*/ 71 h 202"/>
                <a:gd name="T96" fmla="*/ 27 w 35"/>
                <a:gd name="T97" fmla="*/ 58 h 202"/>
                <a:gd name="T98" fmla="*/ 7 w 35"/>
                <a:gd name="T99" fmla="*/ 58 h 202"/>
                <a:gd name="T100" fmla="*/ 7 w 35"/>
                <a:gd name="T101" fmla="*/ 71 h 202"/>
                <a:gd name="T102" fmla="*/ 27 w 35"/>
                <a:gd name="T103" fmla="*/ 71 h 202"/>
                <a:gd name="T104" fmla="*/ 27 w 35"/>
                <a:gd name="T105" fmla="*/ 52 h 202"/>
                <a:gd name="T106" fmla="*/ 27 w 35"/>
                <a:gd name="T107" fmla="*/ 39 h 202"/>
                <a:gd name="T108" fmla="*/ 7 w 35"/>
                <a:gd name="T109" fmla="*/ 39 h 202"/>
                <a:gd name="T110" fmla="*/ 7 w 35"/>
                <a:gd name="T111" fmla="*/ 52 h 202"/>
                <a:gd name="T112" fmla="*/ 27 w 35"/>
                <a:gd name="T113" fmla="*/ 52 h 202"/>
                <a:gd name="T114" fmla="*/ 27 w 35"/>
                <a:gd name="T115" fmla="*/ 33 h 202"/>
                <a:gd name="T116" fmla="*/ 27 w 35"/>
                <a:gd name="T117" fmla="*/ 20 h 202"/>
                <a:gd name="T118" fmla="*/ 7 w 35"/>
                <a:gd name="T119" fmla="*/ 20 h 202"/>
                <a:gd name="T120" fmla="*/ 7 w 35"/>
                <a:gd name="T121" fmla="*/ 33 h 202"/>
                <a:gd name="T122" fmla="*/ 27 w 35"/>
                <a:gd name="T12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02">
                  <a:moveTo>
                    <a:pt x="35" y="4"/>
                  </a:moveTo>
                  <a:cubicBezTo>
                    <a:pt x="35" y="199"/>
                    <a:pt x="35" y="199"/>
                    <a:pt x="35" y="199"/>
                  </a:cubicBezTo>
                  <a:cubicBezTo>
                    <a:pt x="35" y="201"/>
                    <a:pt x="33" y="202"/>
                    <a:pt x="31" y="202"/>
                  </a:cubicBezTo>
                  <a:cubicBezTo>
                    <a:pt x="29" y="202"/>
                    <a:pt x="27" y="201"/>
                    <a:pt x="27" y="199"/>
                  </a:cubicBezTo>
                  <a:cubicBezTo>
                    <a:pt x="27" y="192"/>
                    <a:pt x="27" y="192"/>
                    <a:pt x="27" y="192"/>
                  </a:cubicBezTo>
                  <a:cubicBezTo>
                    <a:pt x="7" y="192"/>
                    <a:pt x="7" y="192"/>
                    <a:pt x="7" y="192"/>
                  </a:cubicBezTo>
                  <a:cubicBezTo>
                    <a:pt x="7" y="199"/>
                    <a:pt x="7" y="199"/>
                    <a:pt x="7" y="199"/>
                  </a:cubicBezTo>
                  <a:cubicBezTo>
                    <a:pt x="7" y="201"/>
                    <a:pt x="6" y="202"/>
                    <a:pt x="4" y="202"/>
                  </a:cubicBezTo>
                  <a:cubicBezTo>
                    <a:pt x="1" y="202"/>
                    <a:pt x="0" y="201"/>
                    <a:pt x="0" y="199"/>
                  </a:cubicBezTo>
                  <a:cubicBezTo>
                    <a:pt x="0" y="4"/>
                    <a:pt x="0" y="4"/>
                    <a:pt x="0" y="4"/>
                  </a:cubicBezTo>
                  <a:cubicBezTo>
                    <a:pt x="0" y="2"/>
                    <a:pt x="1" y="0"/>
                    <a:pt x="4" y="0"/>
                  </a:cubicBezTo>
                  <a:cubicBezTo>
                    <a:pt x="6" y="0"/>
                    <a:pt x="7" y="2"/>
                    <a:pt x="7" y="4"/>
                  </a:cubicBezTo>
                  <a:cubicBezTo>
                    <a:pt x="7" y="14"/>
                    <a:pt x="7" y="14"/>
                    <a:pt x="7" y="14"/>
                  </a:cubicBezTo>
                  <a:cubicBezTo>
                    <a:pt x="27" y="14"/>
                    <a:pt x="27" y="14"/>
                    <a:pt x="27" y="14"/>
                  </a:cubicBezTo>
                  <a:cubicBezTo>
                    <a:pt x="27" y="4"/>
                    <a:pt x="27" y="4"/>
                    <a:pt x="27" y="4"/>
                  </a:cubicBezTo>
                  <a:cubicBezTo>
                    <a:pt x="27" y="2"/>
                    <a:pt x="29" y="0"/>
                    <a:pt x="31" y="0"/>
                  </a:cubicBezTo>
                  <a:cubicBezTo>
                    <a:pt x="33" y="0"/>
                    <a:pt x="35" y="2"/>
                    <a:pt x="35" y="4"/>
                  </a:cubicBezTo>
                  <a:close/>
                  <a:moveTo>
                    <a:pt x="27" y="186"/>
                  </a:moveTo>
                  <a:cubicBezTo>
                    <a:pt x="27" y="173"/>
                    <a:pt x="27" y="173"/>
                    <a:pt x="27" y="173"/>
                  </a:cubicBezTo>
                  <a:cubicBezTo>
                    <a:pt x="7" y="173"/>
                    <a:pt x="7" y="173"/>
                    <a:pt x="7" y="173"/>
                  </a:cubicBezTo>
                  <a:cubicBezTo>
                    <a:pt x="7" y="186"/>
                    <a:pt x="7" y="186"/>
                    <a:pt x="7" y="186"/>
                  </a:cubicBezTo>
                  <a:lnTo>
                    <a:pt x="27" y="186"/>
                  </a:lnTo>
                  <a:close/>
                  <a:moveTo>
                    <a:pt x="27" y="167"/>
                  </a:moveTo>
                  <a:cubicBezTo>
                    <a:pt x="27" y="153"/>
                    <a:pt x="27" y="153"/>
                    <a:pt x="27" y="153"/>
                  </a:cubicBezTo>
                  <a:cubicBezTo>
                    <a:pt x="7" y="153"/>
                    <a:pt x="7" y="153"/>
                    <a:pt x="7" y="153"/>
                  </a:cubicBezTo>
                  <a:cubicBezTo>
                    <a:pt x="7" y="167"/>
                    <a:pt x="7" y="167"/>
                    <a:pt x="7" y="167"/>
                  </a:cubicBezTo>
                  <a:lnTo>
                    <a:pt x="27" y="167"/>
                  </a:lnTo>
                  <a:close/>
                  <a:moveTo>
                    <a:pt x="27" y="147"/>
                  </a:moveTo>
                  <a:cubicBezTo>
                    <a:pt x="27" y="134"/>
                    <a:pt x="27" y="134"/>
                    <a:pt x="27" y="134"/>
                  </a:cubicBezTo>
                  <a:cubicBezTo>
                    <a:pt x="7" y="134"/>
                    <a:pt x="7" y="134"/>
                    <a:pt x="7" y="134"/>
                  </a:cubicBezTo>
                  <a:cubicBezTo>
                    <a:pt x="7" y="147"/>
                    <a:pt x="7" y="147"/>
                    <a:pt x="7" y="147"/>
                  </a:cubicBezTo>
                  <a:lnTo>
                    <a:pt x="27" y="147"/>
                  </a:lnTo>
                  <a:close/>
                  <a:moveTo>
                    <a:pt x="27" y="128"/>
                  </a:moveTo>
                  <a:cubicBezTo>
                    <a:pt x="27" y="115"/>
                    <a:pt x="27" y="115"/>
                    <a:pt x="27" y="115"/>
                  </a:cubicBezTo>
                  <a:cubicBezTo>
                    <a:pt x="7" y="115"/>
                    <a:pt x="7" y="115"/>
                    <a:pt x="7" y="115"/>
                  </a:cubicBezTo>
                  <a:cubicBezTo>
                    <a:pt x="7" y="128"/>
                    <a:pt x="7" y="128"/>
                    <a:pt x="7" y="128"/>
                  </a:cubicBezTo>
                  <a:lnTo>
                    <a:pt x="27" y="128"/>
                  </a:lnTo>
                  <a:close/>
                  <a:moveTo>
                    <a:pt x="27" y="109"/>
                  </a:moveTo>
                  <a:cubicBezTo>
                    <a:pt x="27" y="96"/>
                    <a:pt x="27" y="96"/>
                    <a:pt x="27" y="96"/>
                  </a:cubicBezTo>
                  <a:cubicBezTo>
                    <a:pt x="7" y="96"/>
                    <a:pt x="7" y="96"/>
                    <a:pt x="7" y="96"/>
                  </a:cubicBezTo>
                  <a:cubicBezTo>
                    <a:pt x="7" y="109"/>
                    <a:pt x="7" y="109"/>
                    <a:pt x="7" y="109"/>
                  </a:cubicBezTo>
                  <a:lnTo>
                    <a:pt x="27" y="109"/>
                  </a:lnTo>
                  <a:close/>
                  <a:moveTo>
                    <a:pt x="27" y="89"/>
                  </a:moveTo>
                  <a:cubicBezTo>
                    <a:pt x="27" y="77"/>
                    <a:pt x="27" y="77"/>
                    <a:pt x="27" y="77"/>
                  </a:cubicBezTo>
                  <a:cubicBezTo>
                    <a:pt x="7" y="77"/>
                    <a:pt x="7" y="77"/>
                    <a:pt x="7" y="77"/>
                  </a:cubicBezTo>
                  <a:cubicBezTo>
                    <a:pt x="7" y="89"/>
                    <a:pt x="7" y="89"/>
                    <a:pt x="7" y="89"/>
                  </a:cubicBezTo>
                  <a:lnTo>
                    <a:pt x="27" y="89"/>
                  </a:lnTo>
                  <a:close/>
                  <a:moveTo>
                    <a:pt x="27" y="71"/>
                  </a:moveTo>
                  <a:cubicBezTo>
                    <a:pt x="27" y="58"/>
                    <a:pt x="27" y="58"/>
                    <a:pt x="27" y="58"/>
                  </a:cubicBezTo>
                  <a:cubicBezTo>
                    <a:pt x="7" y="58"/>
                    <a:pt x="7" y="58"/>
                    <a:pt x="7" y="58"/>
                  </a:cubicBezTo>
                  <a:cubicBezTo>
                    <a:pt x="7" y="71"/>
                    <a:pt x="7" y="71"/>
                    <a:pt x="7" y="71"/>
                  </a:cubicBezTo>
                  <a:lnTo>
                    <a:pt x="27" y="71"/>
                  </a:lnTo>
                  <a:close/>
                  <a:moveTo>
                    <a:pt x="27" y="52"/>
                  </a:moveTo>
                  <a:cubicBezTo>
                    <a:pt x="27" y="39"/>
                    <a:pt x="27" y="39"/>
                    <a:pt x="27" y="39"/>
                  </a:cubicBezTo>
                  <a:cubicBezTo>
                    <a:pt x="7" y="39"/>
                    <a:pt x="7" y="39"/>
                    <a:pt x="7" y="39"/>
                  </a:cubicBezTo>
                  <a:cubicBezTo>
                    <a:pt x="7" y="52"/>
                    <a:pt x="7" y="52"/>
                    <a:pt x="7" y="52"/>
                  </a:cubicBezTo>
                  <a:lnTo>
                    <a:pt x="27" y="52"/>
                  </a:lnTo>
                  <a:close/>
                  <a:moveTo>
                    <a:pt x="27" y="33"/>
                  </a:moveTo>
                  <a:cubicBezTo>
                    <a:pt x="27" y="20"/>
                    <a:pt x="27" y="20"/>
                    <a:pt x="27" y="20"/>
                  </a:cubicBezTo>
                  <a:cubicBezTo>
                    <a:pt x="7" y="20"/>
                    <a:pt x="7" y="20"/>
                    <a:pt x="7" y="20"/>
                  </a:cubicBezTo>
                  <a:cubicBezTo>
                    <a:pt x="7" y="33"/>
                    <a:pt x="7" y="33"/>
                    <a:pt x="7" y="33"/>
                  </a:cubicBezTo>
                  <a:lnTo>
                    <a:pt x="27" y="33"/>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7" name="Freeform 293"/>
            <p:cNvSpPr>
              <a:spLocks/>
            </p:cNvSpPr>
            <p:nvPr/>
          </p:nvSpPr>
          <p:spPr bwMode="auto">
            <a:xfrm>
              <a:off x="5843538" y="3229015"/>
              <a:ext cx="31607" cy="237618"/>
            </a:xfrm>
            <a:custGeom>
              <a:avLst/>
              <a:gdLst>
                <a:gd name="T0" fmla="*/ 28 w 28"/>
                <a:gd name="T1" fmla="*/ 0 h 183"/>
                <a:gd name="T2" fmla="*/ 28 w 28"/>
                <a:gd name="T3" fmla="*/ 183 h 183"/>
                <a:gd name="T4" fmla="*/ 0 w 28"/>
                <a:gd name="T5" fmla="*/ 183 h 183"/>
                <a:gd name="T6" fmla="*/ 0 w 28"/>
                <a:gd name="T7" fmla="*/ 21 h 183"/>
                <a:gd name="T8" fmla="*/ 21 w 28"/>
                <a:gd name="T9" fmla="*/ 0 h 183"/>
                <a:gd name="T10" fmla="*/ 28 w 28"/>
                <a:gd name="T11" fmla="*/ 0 h 183"/>
              </a:gdLst>
              <a:ahLst/>
              <a:cxnLst>
                <a:cxn ang="0">
                  <a:pos x="T0" y="T1"/>
                </a:cxn>
                <a:cxn ang="0">
                  <a:pos x="T2" y="T3"/>
                </a:cxn>
                <a:cxn ang="0">
                  <a:pos x="T4" y="T5"/>
                </a:cxn>
                <a:cxn ang="0">
                  <a:pos x="T6" y="T7"/>
                </a:cxn>
                <a:cxn ang="0">
                  <a:pos x="T8" y="T9"/>
                </a:cxn>
                <a:cxn ang="0">
                  <a:pos x="T10" y="T11"/>
                </a:cxn>
              </a:cxnLst>
              <a:rect l="0" t="0" r="r" b="b"/>
              <a:pathLst>
                <a:path w="28" h="183">
                  <a:moveTo>
                    <a:pt x="28" y="0"/>
                  </a:moveTo>
                  <a:cubicBezTo>
                    <a:pt x="28" y="183"/>
                    <a:pt x="28" y="183"/>
                    <a:pt x="28" y="183"/>
                  </a:cubicBezTo>
                  <a:cubicBezTo>
                    <a:pt x="0" y="183"/>
                    <a:pt x="0" y="183"/>
                    <a:pt x="0" y="183"/>
                  </a:cubicBezTo>
                  <a:cubicBezTo>
                    <a:pt x="0" y="21"/>
                    <a:pt x="0" y="21"/>
                    <a:pt x="0" y="21"/>
                  </a:cubicBezTo>
                  <a:cubicBezTo>
                    <a:pt x="0" y="9"/>
                    <a:pt x="9" y="0"/>
                    <a:pt x="21" y="0"/>
                  </a:cubicBezTo>
                  <a:lnTo>
                    <a:pt x="28"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13" name="Group 12">
            <a:extLst>
              <a:ext uri="{FF2B5EF4-FFF2-40B4-BE49-F238E27FC236}">
                <a16:creationId xmlns:a16="http://schemas.microsoft.com/office/drawing/2014/main" id="{B39EA0CD-FA7C-C54D-990B-95BC5F3FA97B}"/>
              </a:ext>
            </a:extLst>
          </p:cNvPr>
          <p:cNvGrpSpPr/>
          <p:nvPr/>
        </p:nvGrpSpPr>
        <p:grpSpPr>
          <a:xfrm>
            <a:off x="6228751" y="3708617"/>
            <a:ext cx="352046" cy="377151"/>
            <a:chOff x="6228751" y="3708617"/>
            <a:chExt cx="352046" cy="377151"/>
          </a:xfrm>
        </p:grpSpPr>
        <p:sp>
          <p:nvSpPr>
            <p:cNvPr id="179" name="Oval 11"/>
            <p:cNvSpPr>
              <a:spLocks noChangeArrowheads="1"/>
            </p:cNvSpPr>
            <p:nvPr/>
          </p:nvSpPr>
          <p:spPr bwMode="auto">
            <a:xfrm>
              <a:off x="6228751" y="3708617"/>
              <a:ext cx="352046" cy="377151"/>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80" name="Freeform 12"/>
            <p:cNvSpPr>
              <a:spLocks/>
            </p:cNvSpPr>
            <p:nvPr/>
          </p:nvSpPr>
          <p:spPr bwMode="auto">
            <a:xfrm>
              <a:off x="6386531" y="3888212"/>
              <a:ext cx="33528" cy="85573"/>
            </a:xfrm>
            <a:custGeom>
              <a:avLst/>
              <a:gdLst>
                <a:gd name="T0" fmla="*/ 0 w 34"/>
                <a:gd name="T1" fmla="*/ 31 h 81"/>
                <a:gd name="T2" fmla="*/ 10 w 34"/>
                <a:gd name="T3" fmla="*/ 0 h 81"/>
                <a:gd name="T4" fmla="*/ 17 w 34"/>
                <a:gd name="T5" fmla="*/ 0 h 81"/>
                <a:gd name="T6" fmla="*/ 24 w 34"/>
                <a:gd name="T7" fmla="*/ 0 h 81"/>
                <a:gd name="T8" fmla="*/ 34 w 34"/>
                <a:gd name="T9" fmla="*/ 31 h 81"/>
                <a:gd name="T10" fmla="*/ 17 w 34"/>
                <a:gd name="T11" fmla="*/ 81 h 81"/>
                <a:gd name="T12" fmla="*/ 0 w 34"/>
                <a:gd name="T13" fmla="*/ 3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0" y="31"/>
                  </a:moveTo>
                  <a:lnTo>
                    <a:pt x="10" y="0"/>
                  </a:lnTo>
                  <a:lnTo>
                    <a:pt x="17" y="0"/>
                  </a:lnTo>
                  <a:lnTo>
                    <a:pt x="24" y="0"/>
                  </a:lnTo>
                  <a:lnTo>
                    <a:pt x="34" y="31"/>
                  </a:lnTo>
                  <a:lnTo>
                    <a:pt x="17" y="81"/>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81" name="Freeform 13"/>
            <p:cNvSpPr>
              <a:spLocks/>
            </p:cNvSpPr>
            <p:nvPr/>
          </p:nvSpPr>
          <p:spPr bwMode="auto">
            <a:xfrm>
              <a:off x="6356947" y="3758270"/>
              <a:ext cx="92695" cy="113040"/>
            </a:xfrm>
            <a:custGeom>
              <a:avLst/>
              <a:gdLst>
                <a:gd name="T0" fmla="*/ 20 w 40"/>
                <a:gd name="T1" fmla="*/ 45 h 45"/>
                <a:gd name="T2" fmla="*/ 4 w 40"/>
                <a:gd name="T3" fmla="*/ 29 h 45"/>
                <a:gd name="T4" fmla="*/ 1 w 40"/>
                <a:gd name="T5" fmla="*/ 24 h 45"/>
                <a:gd name="T6" fmla="*/ 3 w 40"/>
                <a:gd name="T7" fmla="*/ 19 h 45"/>
                <a:gd name="T8" fmla="*/ 20 w 40"/>
                <a:gd name="T9" fmla="*/ 0 h 45"/>
                <a:gd name="T10" fmla="*/ 37 w 40"/>
                <a:gd name="T11" fmla="*/ 19 h 45"/>
                <a:gd name="T12" fmla="*/ 39 w 40"/>
                <a:gd name="T13" fmla="*/ 24 h 45"/>
                <a:gd name="T14" fmla="*/ 36 w 40"/>
                <a:gd name="T15" fmla="*/ 29 h 45"/>
                <a:gd name="T16" fmla="*/ 20 w 40"/>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5">
                  <a:moveTo>
                    <a:pt x="20" y="45"/>
                  </a:moveTo>
                  <a:cubicBezTo>
                    <a:pt x="15" y="45"/>
                    <a:pt x="7" y="39"/>
                    <a:pt x="4" y="29"/>
                  </a:cubicBezTo>
                  <a:cubicBezTo>
                    <a:pt x="3" y="29"/>
                    <a:pt x="2" y="28"/>
                    <a:pt x="1" y="24"/>
                  </a:cubicBezTo>
                  <a:cubicBezTo>
                    <a:pt x="0" y="20"/>
                    <a:pt x="1" y="19"/>
                    <a:pt x="3" y="19"/>
                  </a:cubicBezTo>
                  <a:cubicBezTo>
                    <a:pt x="4" y="8"/>
                    <a:pt x="8" y="0"/>
                    <a:pt x="20" y="0"/>
                  </a:cubicBezTo>
                  <a:cubicBezTo>
                    <a:pt x="32" y="0"/>
                    <a:pt x="36" y="8"/>
                    <a:pt x="37" y="19"/>
                  </a:cubicBezTo>
                  <a:cubicBezTo>
                    <a:pt x="39" y="19"/>
                    <a:pt x="40" y="20"/>
                    <a:pt x="39" y="24"/>
                  </a:cubicBezTo>
                  <a:cubicBezTo>
                    <a:pt x="38" y="28"/>
                    <a:pt x="38" y="29"/>
                    <a:pt x="36" y="29"/>
                  </a:cubicBezTo>
                  <a:cubicBezTo>
                    <a:pt x="34" y="39"/>
                    <a:pt x="25" y="45"/>
                    <a:pt x="2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82" name="Freeform 14"/>
            <p:cNvSpPr>
              <a:spLocks/>
            </p:cNvSpPr>
            <p:nvPr/>
          </p:nvSpPr>
          <p:spPr bwMode="auto">
            <a:xfrm>
              <a:off x="6300738" y="3866027"/>
              <a:ext cx="205113" cy="170088"/>
            </a:xfrm>
            <a:custGeom>
              <a:avLst/>
              <a:gdLst>
                <a:gd name="T0" fmla="*/ 43 w 88"/>
                <a:gd name="T1" fmla="*/ 68 h 68"/>
                <a:gd name="T2" fmla="*/ 0 w 88"/>
                <a:gd name="T3" fmla="*/ 39 h 68"/>
                <a:gd name="T4" fmla="*/ 0 w 88"/>
                <a:gd name="T5" fmla="*/ 25 h 68"/>
                <a:gd name="T6" fmla="*/ 27 w 88"/>
                <a:gd name="T7" fmla="*/ 0 h 68"/>
                <a:gd name="T8" fmla="*/ 44 w 88"/>
                <a:gd name="T9" fmla="*/ 49 h 68"/>
                <a:gd name="T10" fmla="*/ 61 w 88"/>
                <a:gd name="T11" fmla="*/ 0 h 68"/>
                <a:gd name="T12" fmla="*/ 88 w 88"/>
                <a:gd name="T13" fmla="*/ 25 h 68"/>
                <a:gd name="T14" fmla="*/ 88 w 88"/>
                <a:gd name="T15" fmla="*/ 39 h 68"/>
                <a:gd name="T16" fmla="*/ 45 w 88"/>
                <a:gd name="T17" fmla="*/ 68 h 68"/>
                <a:gd name="T18" fmla="*/ 43 w 8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8">
                  <a:moveTo>
                    <a:pt x="43" y="68"/>
                  </a:moveTo>
                  <a:cubicBezTo>
                    <a:pt x="5" y="68"/>
                    <a:pt x="0" y="39"/>
                    <a:pt x="0" y="39"/>
                  </a:cubicBezTo>
                  <a:cubicBezTo>
                    <a:pt x="0" y="25"/>
                    <a:pt x="0" y="25"/>
                    <a:pt x="0" y="25"/>
                  </a:cubicBezTo>
                  <a:cubicBezTo>
                    <a:pt x="0" y="9"/>
                    <a:pt x="15" y="2"/>
                    <a:pt x="27" y="0"/>
                  </a:cubicBezTo>
                  <a:cubicBezTo>
                    <a:pt x="44" y="49"/>
                    <a:pt x="44" y="49"/>
                    <a:pt x="44" y="49"/>
                  </a:cubicBezTo>
                  <a:cubicBezTo>
                    <a:pt x="61" y="0"/>
                    <a:pt x="61" y="0"/>
                    <a:pt x="61" y="0"/>
                  </a:cubicBezTo>
                  <a:cubicBezTo>
                    <a:pt x="73" y="2"/>
                    <a:pt x="88" y="9"/>
                    <a:pt x="88" y="25"/>
                  </a:cubicBezTo>
                  <a:cubicBezTo>
                    <a:pt x="88" y="39"/>
                    <a:pt x="88" y="39"/>
                    <a:pt x="88" y="39"/>
                  </a:cubicBezTo>
                  <a:cubicBezTo>
                    <a:pt x="88" y="39"/>
                    <a:pt x="83" y="68"/>
                    <a:pt x="45" y="68"/>
                  </a:cubicBezTo>
                  <a:lnTo>
                    <a:pt x="43"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cxnSp>
        <p:nvCxnSpPr>
          <p:cNvPr id="183" name="肘形连接符 182"/>
          <p:cNvCxnSpPr>
            <a:stCxn id="179" idx="2"/>
            <a:endCxn id="123" idx="4"/>
          </p:cNvCxnSpPr>
          <p:nvPr/>
        </p:nvCxnSpPr>
        <p:spPr>
          <a:xfrm rot="10800000">
            <a:off x="1783860" y="2652043"/>
            <a:ext cx="4444893" cy="1245150"/>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6144510" y="1485994"/>
            <a:ext cx="0" cy="2420871"/>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3992692" y="1567385"/>
            <a:ext cx="0" cy="2455940"/>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507808" y="1540721"/>
            <a:ext cx="14993" cy="2472934"/>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54733" y="1572444"/>
            <a:ext cx="14995" cy="2469899"/>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V="1">
            <a:off x="7093792" y="2727437"/>
            <a:ext cx="261228" cy="663"/>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nvCxnSpPr>
        <p:spPr>
          <a:xfrm flipV="1">
            <a:off x="3877219" y="2718726"/>
            <a:ext cx="266655" cy="45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4152390" y="3494856"/>
            <a:ext cx="2046762" cy="415498"/>
          </a:xfrm>
          <a:prstGeom prst="rect">
            <a:avLst/>
          </a:prstGeom>
        </p:spPr>
        <p:txBody>
          <a:bodyPr wrap="square">
            <a:spAutoFit/>
          </a:bodyPr>
          <a:lstStyle/>
          <a:p>
            <a:pPr algn="ctr" defTabSz="1218712"/>
            <a:r>
              <a:rPr lang="en-US" altLang="zh-CN" sz="1050" dirty="0">
                <a:solidFill>
                  <a:prstClr val="black"/>
                </a:solidFill>
                <a:latin typeface="微软雅黑" panose="020B0503020204020204" pitchFamily="34" charset="-122"/>
                <a:ea typeface="微软雅黑" panose="020B0503020204020204" pitchFamily="34" charset="-122"/>
              </a:rPr>
              <a:t>ML</a:t>
            </a:r>
            <a:r>
              <a:rPr lang="zh-CN" altLang="en-US" sz="1050" dirty="0">
                <a:solidFill>
                  <a:prstClr val="black"/>
                </a:solidFill>
                <a:latin typeface="微软雅黑" panose="020B0503020204020204" pitchFamily="34" charset="-122"/>
                <a:ea typeface="微软雅黑" panose="020B0503020204020204" pitchFamily="34" charset="-122"/>
              </a:rPr>
              <a:t> </a:t>
            </a:r>
            <a:r>
              <a:rPr lang="en-US" altLang="zh-CN" sz="1050" dirty="0">
                <a:solidFill>
                  <a:prstClr val="black"/>
                </a:solidFill>
                <a:latin typeface="微软雅黑" panose="020B0503020204020204" pitchFamily="34" charset="-122"/>
                <a:ea typeface="微软雅黑" panose="020B0503020204020204" pitchFamily="34" charset="-122"/>
              </a:rPr>
              <a:t>data</a:t>
            </a:r>
            <a:r>
              <a:rPr lang="zh-CN" altLang="en-US" sz="1050" dirty="0">
                <a:solidFill>
                  <a:prstClr val="black"/>
                </a:solidFill>
                <a:latin typeface="微软雅黑" panose="020B0503020204020204" pitchFamily="34" charset="-122"/>
                <a:ea typeface="微软雅黑" panose="020B0503020204020204" pitchFamily="34" charset="-122"/>
              </a:rPr>
              <a:t> </a:t>
            </a:r>
            <a:r>
              <a:rPr lang="en-US" altLang="zh-CN" sz="1050" dirty="0">
                <a:solidFill>
                  <a:prstClr val="black"/>
                </a:solidFill>
                <a:latin typeface="微软雅黑" panose="020B0503020204020204" pitchFamily="34" charset="-122"/>
                <a:ea typeface="微软雅黑" panose="020B0503020204020204" pitchFamily="34" charset="-122"/>
              </a:rPr>
              <a:t>set</a:t>
            </a:r>
            <a:r>
              <a:rPr lang="zh-CN" altLang="en-US" sz="1050" dirty="0">
                <a:solidFill>
                  <a:prstClr val="black"/>
                </a:solidFill>
                <a:latin typeface="微软雅黑" panose="020B0503020204020204" pitchFamily="34" charset="-122"/>
                <a:ea typeface="微软雅黑" panose="020B0503020204020204" pitchFamily="34" charset="-122"/>
              </a:rPr>
              <a:t> </a:t>
            </a:r>
            <a:r>
              <a:rPr lang="en-US" altLang="zh-CN" sz="1050" dirty="0">
                <a:solidFill>
                  <a:prstClr val="black"/>
                </a:solidFill>
                <a:latin typeface="微软雅黑" panose="020B0503020204020204" pitchFamily="34" charset="-122"/>
                <a:ea typeface="微软雅黑" panose="020B0503020204020204" pitchFamily="34" charset="-122"/>
              </a:rPr>
              <a:t>-&gt;ML-&gt;Model</a:t>
            </a:r>
          </a:p>
          <a:p>
            <a:pPr algn="ctr" defTabSz="1218712"/>
            <a:endParaRPr lang="en-US" altLang="zh-CN" sz="1050" dirty="0">
              <a:solidFill>
                <a:prstClr val="black"/>
              </a:solidFill>
              <a:latin typeface="微软雅黑" panose="020B0503020204020204" pitchFamily="34" charset="-122"/>
              <a:ea typeface="微软雅黑" panose="020B0503020204020204" pitchFamily="34" charset="-122"/>
            </a:endParaRPr>
          </a:p>
        </p:txBody>
      </p:sp>
      <p:sp>
        <p:nvSpPr>
          <p:cNvPr id="200" name="矩形 199"/>
          <p:cNvSpPr/>
          <p:nvPr/>
        </p:nvSpPr>
        <p:spPr>
          <a:xfrm>
            <a:off x="1790984" y="2544982"/>
            <a:ext cx="1020513" cy="577081"/>
          </a:xfrm>
          <a:prstGeom prst="rect">
            <a:avLst/>
          </a:prstGeom>
        </p:spPr>
        <p:txBody>
          <a:bodyPr wrap="square">
            <a:spAutoFit/>
          </a:bodyPr>
          <a:lstStyle/>
          <a:p>
            <a:pPr defTabSz="1218712"/>
            <a:r>
              <a:rPr lang="en-US" altLang="zh-CN" sz="1050" dirty="0">
                <a:solidFill>
                  <a:prstClr val="black"/>
                </a:solidFill>
                <a:latin typeface="微软雅黑" panose="020B0503020204020204" pitchFamily="34" charset="-122"/>
                <a:ea typeface="微软雅黑" panose="020B0503020204020204" pitchFamily="34" charset="-122"/>
              </a:rPr>
              <a:t>Sensor data</a:t>
            </a:r>
            <a:r>
              <a:rPr lang="zh-CN" altLang="en-US" sz="1050" dirty="0">
                <a:solidFill>
                  <a:prstClr val="black"/>
                </a:solidFill>
                <a:latin typeface="微软雅黑" panose="020B0503020204020204" pitchFamily="34" charset="-122"/>
                <a:ea typeface="微软雅黑" panose="020B0503020204020204" pitchFamily="34" charset="-122"/>
              </a:rPr>
              <a:t> </a:t>
            </a:r>
            <a:r>
              <a:rPr lang="en-US" altLang="zh-CN" sz="1050" dirty="0">
                <a:solidFill>
                  <a:prstClr val="black"/>
                </a:solidFill>
                <a:latin typeface="微软雅黑" panose="020B0503020204020204" pitchFamily="34" charset="-122"/>
                <a:ea typeface="微软雅黑" panose="020B0503020204020204" pitchFamily="34" charset="-122"/>
              </a:rPr>
              <a:t>&amp; CAN Bus data</a:t>
            </a:r>
            <a:endParaRPr lang="zh-CN" altLang="en-US" sz="1050" dirty="0">
              <a:solidFill>
                <a:prstClr val="black"/>
              </a:solidFill>
              <a:latin typeface="微软雅黑" panose="020B0503020204020204" pitchFamily="34" charset="-122"/>
              <a:ea typeface="微软雅黑" panose="020B0503020204020204" pitchFamily="34" charset="-122"/>
            </a:endParaRPr>
          </a:p>
        </p:txBody>
      </p:sp>
      <p:sp>
        <p:nvSpPr>
          <p:cNvPr id="204" name="矩形 203"/>
          <p:cNvSpPr/>
          <p:nvPr/>
        </p:nvSpPr>
        <p:spPr>
          <a:xfrm>
            <a:off x="6449642" y="3477405"/>
            <a:ext cx="1417376" cy="253916"/>
          </a:xfrm>
          <a:prstGeom prst="rect">
            <a:avLst/>
          </a:prstGeom>
        </p:spPr>
        <p:txBody>
          <a:bodyPr wrap="none">
            <a:spAutoFit/>
          </a:bodyPr>
          <a:lstStyle/>
          <a:p>
            <a:pPr defTabSz="1218712"/>
            <a:r>
              <a:rPr lang="en-US" altLang="zh-CN" sz="1050" dirty="0">
                <a:solidFill>
                  <a:prstClr val="black"/>
                </a:solidFill>
                <a:latin typeface="微软雅黑" panose="020B0503020204020204" pitchFamily="34" charset="-122"/>
                <a:ea typeface="微软雅黑" panose="020B0503020204020204" pitchFamily="34" charset="-122"/>
              </a:rPr>
              <a:t>Model deployment</a:t>
            </a:r>
            <a:endParaRPr lang="zh-CN" altLang="en-US" sz="1050" dirty="0">
              <a:solidFill>
                <a:prstClr val="black"/>
              </a:solidFill>
              <a:latin typeface="微软雅黑" panose="020B0503020204020204" pitchFamily="34" charset="-122"/>
              <a:ea typeface="微软雅黑" panose="020B0503020204020204" pitchFamily="34" charset="-122"/>
            </a:endParaRPr>
          </a:p>
        </p:txBody>
      </p:sp>
      <p:cxnSp>
        <p:nvCxnSpPr>
          <p:cNvPr id="205" name="直接连接符 204"/>
          <p:cNvCxnSpPr/>
          <p:nvPr/>
        </p:nvCxnSpPr>
        <p:spPr>
          <a:xfrm>
            <a:off x="4908795" y="2643034"/>
            <a:ext cx="194541"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6" name="流程图: 磁盘 265"/>
          <p:cNvSpPr/>
          <p:nvPr/>
        </p:nvSpPr>
        <p:spPr bwMode="auto">
          <a:xfrm>
            <a:off x="1804794" y="4740722"/>
            <a:ext cx="1242136" cy="698017"/>
          </a:xfrm>
          <a:prstGeom prst="flowChartMagneticDisk">
            <a:avLst/>
          </a:prstGeom>
          <a:solidFill>
            <a:srgbClr val="B7DEE8"/>
          </a:solidFill>
          <a:ln w="9525">
            <a:solidFill>
              <a:schemeClr val="tx2"/>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Can reach</a:t>
            </a:r>
          </a:p>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100PB level</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267" name="流程图: 磁盘 266"/>
          <p:cNvSpPr/>
          <p:nvPr/>
        </p:nvSpPr>
        <p:spPr bwMode="auto">
          <a:xfrm>
            <a:off x="4429117" y="4849141"/>
            <a:ext cx="854499" cy="397665"/>
          </a:xfrm>
          <a:prstGeom prst="flowChartMagneticDisk">
            <a:avLst/>
          </a:prstGeom>
          <a:solidFill>
            <a:schemeClr val="accent6">
              <a:lumMod val="60000"/>
              <a:lumOff val="40000"/>
            </a:schemeClr>
          </a:solidFill>
          <a:ln w="9525">
            <a:solidFill>
              <a:schemeClr val="tx2"/>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100TB level</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268" name="流程图: 磁盘 267"/>
          <p:cNvSpPr/>
          <p:nvPr/>
        </p:nvSpPr>
        <p:spPr bwMode="auto">
          <a:xfrm>
            <a:off x="7653213" y="4885361"/>
            <a:ext cx="835225" cy="397666"/>
          </a:xfrm>
          <a:prstGeom prst="flowChartMagneticDisk">
            <a:avLst/>
          </a:prstGeom>
          <a:solidFill>
            <a:srgbClr val="CCFF99"/>
          </a:solidFill>
          <a:ln w="9525">
            <a:solidFill>
              <a:schemeClr val="tx2"/>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100TB level</a:t>
            </a:r>
            <a:endParaRPr lang="zh-CN" altLang="en-US" sz="1100" dirty="0">
              <a:solidFill>
                <a:prstClr val="black"/>
              </a:solidFill>
              <a:latin typeface="微软雅黑" panose="020B0503020204020204" pitchFamily="34" charset="-122"/>
              <a:ea typeface="微软雅黑" panose="020B0503020204020204" pitchFamily="34" charset="-122"/>
            </a:endParaRPr>
          </a:p>
        </p:txBody>
      </p:sp>
      <p:pic>
        <p:nvPicPr>
          <p:cNvPr id="270" name="图片 269"/>
          <p:cNvPicPr>
            <a:picLocks noChangeAspect="1"/>
          </p:cNvPicPr>
          <p:nvPr/>
        </p:nvPicPr>
        <p:blipFill>
          <a:blip r:embed="rId3"/>
          <a:stretch>
            <a:fillRect/>
          </a:stretch>
        </p:blipFill>
        <p:spPr>
          <a:xfrm>
            <a:off x="10211075" y="2151006"/>
            <a:ext cx="1701442" cy="1613055"/>
          </a:xfrm>
          <a:prstGeom prst="rect">
            <a:avLst/>
          </a:prstGeom>
        </p:spPr>
      </p:pic>
      <p:cxnSp>
        <p:nvCxnSpPr>
          <p:cNvPr id="271" name="直接连接符 270"/>
          <p:cNvCxnSpPr/>
          <p:nvPr/>
        </p:nvCxnSpPr>
        <p:spPr>
          <a:xfrm>
            <a:off x="11897521" y="1534773"/>
            <a:ext cx="14995" cy="2469899"/>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3" name="矩形 272"/>
          <p:cNvSpPr/>
          <p:nvPr/>
        </p:nvSpPr>
        <p:spPr>
          <a:xfrm>
            <a:off x="1785920" y="3885761"/>
            <a:ext cx="1755113" cy="36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SMB/NFS/S3</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74" name="矩形 273"/>
          <p:cNvSpPr/>
          <p:nvPr/>
        </p:nvSpPr>
        <p:spPr>
          <a:xfrm>
            <a:off x="3715573" y="5316065"/>
            <a:ext cx="2704486" cy="36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200" dirty="0">
                <a:solidFill>
                  <a:prstClr val="black"/>
                </a:solidFill>
                <a:ea typeface="微软雅黑" panose="020B0503020204020204" pitchFamily="34" charset="-122"/>
              </a:rPr>
              <a:t>20-100GB/s Throughput</a:t>
            </a:r>
          </a:p>
          <a:p>
            <a:pPr algn="ctr" defTabSz="1218712"/>
            <a:r>
              <a:rPr lang="en-US" altLang="zh-CN" sz="1200" dirty="0">
                <a:solidFill>
                  <a:prstClr val="black"/>
                </a:solidFill>
                <a:ea typeface="微软雅黑" panose="020B0503020204020204" pitchFamily="34" charset="-122"/>
              </a:rPr>
              <a:t>Hundreds of microseconds latency</a:t>
            </a:r>
          </a:p>
        </p:txBody>
      </p:sp>
      <p:sp>
        <p:nvSpPr>
          <p:cNvPr id="275" name="矩形 274"/>
          <p:cNvSpPr/>
          <p:nvPr/>
        </p:nvSpPr>
        <p:spPr>
          <a:xfrm>
            <a:off x="1698559" y="5521532"/>
            <a:ext cx="1487993" cy="247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200" dirty="0">
                <a:solidFill>
                  <a:prstClr val="black"/>
                </a:solidFill>
                <a:ea typeface="微软雅黑" panose="020B0503020204020204" pitchFamily="34" charset="-122"/>
              </a:rPr>
              <a:t>5GB/s Throughput</a:t>
            </a:r>
          </a:p>
        </p:txBody>
      </p:sp>
      <p:sp>
        <p:nvSpPr>
          <p:cNvPr id="276" name="矩形 275"/>
          <p:cNvSpPr/>
          <p:nvPr/>
        </p:nvSpPr>
        <p:spPr>
          <a:xfrm>
            <a:off x="7082850" y="5397964"/>
            <a:ext cx="1911593" cy="247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200" dirty="0">
                <a:solidFill>
                  <a:prstClr val="black"/>
                </a:solidFill>
                <a:ea typeface="微软雅黑" panose="020B0503020204020204" pitchFamily="34" charset="-122"/>
              </a:rPr>
              <a:t>20GB/s+ Throughput</a:t>
            </a:r>
          </a:p>
        </p:txBody>
      </p:sp>
      <p:sp>
        <p:nvSpPr>
          <p:cNvPr id="277" name="矩形 276"/>
          <p:cNvSpPr/>
          <p:nvPr/>
        </p:nvSpPr>
        <p:spPr>
          <a:xfrm>
            <a:off x="9882357" y="5540912"/>
            <a:ext cx="1911593" cy="247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100" dirty="0">
                <a:solidFill>
                  <a:schemeClr val="tx2"/>
                </a:solidFill>
                <a:ea typeface="微软雅黑" panose="020B0503020204020204" pitchFamily="34" charset="-122"/>
              </a:rPr>
              <a:t>High density</a:t>
            </a:r>
          </a:p>
          <a:p>
            <a:pPr algn="ctr" defTabSz="1218712"/>
            <a:r>
              <a:rPr lang="en-US" altLang="zh-CN" sz="1100" dirty="0">
                <a:solidFill>
                  <a:schemeClr val="tx2"/>
                </a:solidFill>
                <a:ea typeface="微软雅黑" panose="020B0503020204020204" pitchFamily="34" charset="-122"/>
              </a:rPr>
              <a:t>Low cost</a:t>
            </a:r>
          </a:p>
        </p:txBody>
      </p:sp>
      <p:sp>
        <p:nvSpPr>
          <p:cNvPr id="278" name="矩形 277"/>
          <p:cNvSpPr/>
          <p:nvPr/>
        </p:nvSpPr>
        <p:spPr>
          <a:xfrm>
            <a:off x="3039914" y="6309927"/>
            <a:ext cx="937785" cy="197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err="1">
                <a:solidFill>
                  <a:srgbClr val="C00000"/>
                </a:solidFill>
                <a:latin typeface="微软雅黑" panose="020B0503020204020204" pitchFamily="34" charset="-122"/>
                <a:ea typeface="微软雅黑" panose="020B0503020204020204" pitchFamily="34" charset="-122"/>
              </a:rPr>
              <a:t>Tiering</a:t>
            </a:r>
            <a:r>
              <a:rPr lang="en-US" altLang="zh-CN" sz="1399" b="1" dirty="0">
                <a:solidFill>
                  <a:srgbClr val="C00000"/>
                </a:solidFill>
                <a:latin typeface="微软雅黑" panose="020B0503020204020204" pitchFamily="34" charset="-122"/>
                <a:ea typeface="微软雅黑" panose="020B0503020204020204" pitchFamily="34" charset="-122"/>
              </a:rPr>
              <a:t>  </a:t>
            </a:r>
          </a:p>
        </p:txBody>
      </p:sp>
      <p:sp>
        <p:nvSpPr>
          <p:cNvPr id="280" name="矩形 279"/>
          <p:cNvSpPr/>
          <p:nvPr/>
        </p:nvSpPr>
        <p:spPr>
          <a:xfrm>
            <a:off x="3773873" y="6358527"/>
            <a:ext cx="1684457" cy="11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0000"/>
                </a:solidFill>
                <a:latin typeface="微软雅黑" panose="020B0503020204020204" pitchFamily="34" charset="-122"/>
                <a:ea typeface="微软雅黑" panose="020B0503020204020204" pitchFamily="34" charset="-122"/>
              </a:rPr>
              <a:t>Global Access </a:t>
            </a:r>
          </a:p>
        </p:txBody>
      </p:sp>
      <p:sp>
        <p:nvSpPr>
          <p:cNvPr id="281" name="矩形 280"/>
          <p:cNvSpPr/>
          <p:nvPr/>
        </p:nvSpPr>
        <p:spPr>
          <a:xfrm>
            <a:off x="4987413" y="6346872"/>
            <a:ext cx="1992879" cy="156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0000"/>
                </a:solidFill>
                <a:latin typeface="微软雅黑" panose="020B0503020204020204" pitchFamily="34" charset="-122"/>
                <a:ea typeface="微软雅黑" panose="020B0503020204020204" pitchFamily="34" charset="-122"/>
              </a:rPr>
              <a:t>Multi-Tenancy</a:t>
            </a:r>
          </a:p>
        </p:txBody>
      </p:sp>
      <p:sp>
        <p:nvSpPr>
          <p:cNvPr id="283" name="标题 2"/>
          <p:cNvSpPr txBox="1">
            <a:spLocks/>
          </p:cNvSpPr>
          <p:nvPr/>
        </p:nvSpPr>
        <p:spPr>
          <a:xfrm>
            <a:off x="194872" y="71634"/>
            <a:ext cx="10277755" cy="638854"/>
          </a:xfrm>
          <a:prstGeom prst="rect">
            <a:avLst/>
          </a:prstGeom>
        </p:spPr>
        <p:txBody>
          <a:bodyPr vert="horz" lIns="91347" tIns="45672" rIns="91347" bIns="45672" rtlCol="0" anchor="ctr">
            <a:noAutofit/>
          </a:bodyPr>
          <a:lstStyle>
            <a:lvl1pPr algn="l" defTabSz="914033" rtl="0" eaLnBrk="1" latinLnBrk="0" hangingPunct="1">
              <a:spcBef>
                <a:spcPct val="0"/>
              </a:spcBef>
              <a:buNone/>
              <a:defRPr sz="3198" kern="1200" baseline="0">
                <a:solidFill>
                  <a:schemeClr val="tx1"/>
                </a:solidFill>
                <a:latin typeface="微软雅黑" pitchFamily="34" charset="-122"/>
                <a:ea typeface="微软雅黑" pitchFamily="34" charset="-122"/>
                <a:cs typeface="+mj-cs"/>
              </a:defRPr>
            </a:lvl1pPr>
          </a:lstStyle>
          <a:p>
            <a:pPr defTabSz="1218344"/>
            <a:r>
              <a:rPr lang="en-US" altLang="zh-CN" sz="1999" b="1" dirty="0">
                <a:latin typeface="Arial" panose="020B0604020202020204" pitchFamily="34" charset="0"/>
                <a:cs typeface="Arial" panose="020B0604020202020204" pitchFamily="34" charset="0"/>
              </a:rPr>
              <a:t>Storage requirements</a:t>
            </a:r>
          </a:p>
        </p:txBody>
      </p:sp>
      <p:sp>
        <p:nvSpPr>
          <p:cNvPr id="214" name="矩形 213"/>
          <p:cNvSpPr/>
          <p:nvPr/>
        </p:nvSpPr>
        <p:spPr>
          <a:xfrm>
            <a:off x="10361428" y="3810889"/>
            <a:ext cx="1514487" cy="48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NFS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15" name="矩形 214"/>
          <p:cNvSpPr/>
          <p:nvPr/>
        </p:nvSpPr>
        <p:spPr>
          <a:xfrm>
            <a:off x="4306463" y="3875626"/>
            <a:ext cx="1444598" cy="36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NFS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16" name="矩形 215"/>
          <p:cNvSpPr/>
          <p:nvPr/>
        </p:nvSpPr>
        <p:spPr>
          <a:xfrm>
            <a:off x="7475192" y="3864111"/>
            <a:ext cx="1997287" cy="36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NFS/S3/HDFS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17" name="矩形 216"/>
          <p:cNvSpPr/>
          <p:nvPr/>
        </p:nvSpPr>
        <p:spPr>
          <a:xfrm>
            <a:off x="2920942" y="4260564"/>
            <a:ext cx="5982516" cy="48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SMB/NFS/S3/HDFS</a:t>
            </a:r>
            <a:r>
              <a:rPr lang="zh-CN" altLang="en-US" sz="1799" dirty="0">
                <a:solidFill>
                  <a:prstClr val="black"/>
                </a:solidFill>
                <a:latin typeface="微软雅黑" panose="020B0503020204020204" pitchFamily="34" charset="-122"/>
                <a:ea typeface="微软雅黑" panose="020B0503020204020204" pitchFamily="34" charset="-122"/>
              </a:rPr>
              <a:t> </a:t>
            </a:r>
            <a:r>
              <a:rPr lang="en-US" altLang="zh-CN" sz="1799" dirty="0">
                <a:solidFill>
                  <a:prstClr val="black"/>
                </a:solidFill>
                <a:latin typeface="微软雅黑" panose="020B0503020204020204" pitchFamily="34" charset="-122"/>
                <a:ea typeface="微软雅黑" panose="020B0503020204020204" pitchFamily="34" charset="-122"/>
              </a:rPr>
              <a:t>multi-protocol interoperability</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 name="右箭头 1"/>
          <p:cNvSpPr/>
          <p:nvPr/>
        </p:nvSpPr>
        <p:spPr>
          <a:xfrm>
            <a:off x="1000514" y="6193269"/>
            <a:ext cx="10963284" cy="123984"/>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20" name="标题 2"/>
          <p:cNvSpPr txBox="1">
            <a:spLocks/>
          </p:cNvSpPr>
          <p:nvPr/>
        </p:nvSpPr>
        <p:spPr>
          <a:xfrm>
            <a:off x="2920942" y="6367484"/>
            <a:ext cx="5129546" cy="519542"/>
          </a:xfrm>
          <a:prstGeom prst="rect">
            <a:avLst/>
          </a:prstGeom>
        </p:spPr>
        <p:txBody>
          <a:bodyPr vert="horz" lIns="91347" tIns="45672" rIns="91347" bIns="45672" rtlCol="0" anchor="ctr">
            <a:noAutofit/>
          </a:bodyPr>
          <a:lstStyle>
            <a:lvl1pPr algn="l" defTabSz="914033" rtl="0" eaLnBrk="1" latinLnBrk="0" hangingPunct="1">
              <a:spcBef>
                <a:spcPct val="0"/>
              </a:spcBef>
              <a:buNone/>
              <a:defRPr sz="3198" kern="1200" baseline="0">
                <a:solidFill>
                  <a:schemeClr val="tx1"/>
                </a:solidFill>
                <a:latin typeface="微软雅黑" pitchFamily="34" charset="-122"/>
                <a:ea typeface="微软雅黑" pitchFamily="34" charset="-122"/>
                <a:cs typeface="+mj-cs"/>
              </a:defRPr>
            </a:lvl1pPr>
          </a:lstStyle>
          <a:p>
            <a:pPr defTabSz="1218344"/>
            <a:r>
              <a:rPr lang="zh-CN" altLang="en-US" sz="1399" b="1" dirty="0">
                <a:solidFill>
                  <a:schemeClr val="accent5"/>
                </a:solidFill>
                <a:latin typeface="Arial" panose="020B0604020202020204" pitchFamily="34" charset="0"/>
                <a:cs typeface="Arial" panose="020B0604020202020204" pitchFamily="34" charset="0"/>
              </a:rPr>
              <a:t>           </a:t>
            </a:r>
            <a:r>
              <a:rPr lang="en-US" altLang="zh-CN" sz="1399" b="1" dirty="0">
                <a:solidFill>
                  <a:schemeClr val="accent5"/>
                </a:solidFill>
                <a:latin typeface="Arial" panose="020B0604020202020204" pitchFamily="34" charset="0"/>
                <a:cs typeface="Arial" panose="020B0604020202020204" pitchFamily="34" charset="0"/>
              </a:rPr>
              <a:t>Life-cycle based data management and data flow</a:t>
            </a:r>
          </a:p>
        </p:txBody>
      </p:sp>
      <p:sp>
        <p:nvSpPr>
          <p:cNvPr id="226" name="矩形 280">
            <a:extLst>
              <a:ext uri="{FF2B5EF4-FFF2-40B4-BE49-F238E27FC236}">
                <a16:creationId xmlns:a16="http://schemas.microsoft.com/office/drawing/2014/main" id="{1854A16C-F0B5-4908-BAE1-18FA2E7445D5}"/>
              </a:ext>
            </a:extLst>
          </p:cNvPr>
          <p:cNvSpPr/>
          <p:nvPr/>
        </p:nvSpPr>
        <p:spPr>
          <a:xfrm>
            <a:off x="9841715" y="6332542"/>
            <a:ext cx="1992879" cy="156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0000"/>
                </a:solidFill>
                <a:latin typeface="微软雅黑" panose="020B0503020204020204" pitchFamily="34" charset="-122"/>
                <a:ea typeface="微软雅黑" panose="020B0503020204020204" pitchFamily="34" charset="-122"/>
              </a:rPr>
              <a:t>WORM</a:t>
            </a:r>
          </a:p>
        </p:txBody>
      </p:sp>
      <p:sp>
        <p:nvSpPr>
          <p:cNvPr id="42" name="TextBox 41">
            <a:extLst>
              <a:ext uri="{FF2B5EF4-FFF2-40B4-BE49-F238E27FC236}">
                <a16:creationId xmlns:a16="http://schemas.microsoft.com/office/drawing/2014/main" id="{55CA2AFD-49EC-43BC-B261-6E1764EB8496}"/>
              </a:ext>
            </a:extLst>
          </p:cNvPr>
          <p:cNvSpPr txBox="1"/>
          <p:nvPr/>
        </p:nvSpPr>
        <p:spPr>
          <a:xfrm>
            <a:off x="5192149" y="5793952"/>
            <a:ext cx="2329596" cy="369332"/>
          </a:xfrm>
          <a:prstGeom prst="rect">
            <a:avLst/>
          </a:prstGeom>
          <a:noFill/>
        </p:spPr>
        <p:txBody>
          <a:bodyPr wrap="square" rtlCol="0">
            <a:spAutoFit/>
          </a:bodyPr>
          <a:lstStyle/>
          <a:p>
            <a:r>
              <a:rPr lang="en-US" dirty="0"/>
              <a:t>Storage as a service</a:t>
            </a:r>
          </a:p>
        </p:txBody>
      </p:sp>
      <p:sp>
        <p:nvSpPr>
          <p:cNvPr id="218" name="流程图: 磁盘 265">
            <a:extLst>
              <a:ext uri="{FF2B5EF4-FFF2-40B4-BE49-F238E27FC236}">
                <a16:creationId xmlns:a16="http://schemas.microsoft.com/office/drawing/2014/main" id="{F26EBF64-7D4B-4ED5-B2A0-07D981448B8C}"/>
              </a:ext>
            </a:extLst>
          </p:cNvPr>
          <p:cNvSpPr/>
          <p:nvPr/>
        </p:nvSpPr>
        <p:spPr bwMode="auto">
          <a:xfrm>
            <a:off x="10236967" y="4735046"/>
            <a:ext cx="1242136" cy="698017"/>
          </a:xfrm>
          <a:prstGeom prst="flowChartMagneticDisk">
            <a:avLst/>
          </a:prstGeom>
          <a:solidFill>
            <a:schemeClr val="accent3">
              <a:lumMod val="90000"/>
            </a:schemeClr>
          </a:solidFill>
          <a:ln w="9525">
            <a:solidFill>
              <a:schemeClr val="tx2"/>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Can reach</a:t>
            </a:r>
          </a:p>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100PB level</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410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icture containing monitor, sitting, photo, screen&#10;&#10;Description automatically generated">
            <a:extLst>
              <a:ext uri="{FF2B5EF4-FFF2-40B4-BE49-F238E27FC236}">
                <a16:creationId xmlns:a16="http://schemas.microsoft.com/office/drawing/2014/main" id="{C6B8C9B8-55A2-4F09-AB82-BF6D3C4AA5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05561" y="1962894"/>
            <a:ext cx="2095744" cy="950617"/>
          </a:xfrm>
          <a:prstGeom prst="rect">
            <a:avLst/>
          </a:prstGeom>
        </p:spPr>
      </p:pic>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a:xfrm>
            <a:off x="281608" y="6610999"/>
            <a:ext cx="47376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F39806-8809-4859-8859-67B69B36B595}"/>
              </a:ext>
            </a:extLst>
          </p:cNvPr>
          <p:cNvSpPr txBox="1"/>
          <p:nvPr/>
        </p:nvSpPr>
        <p:spPr>
          <a:xfrm>
            <a:off x="111149" y="88970"/>
            <a:ext cx="70031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ADAS</a:t>
            </a:r>
            <a:r>
              <a:rPr lang="en-US" dirty="0">
                <a:solidFill>
                  <a:prstClr val="black"/>
                </a:solidFill>
                <a:latin typeface="Calibri" panose="020F0502020204030204"/>
              </a:rPr>
              <a:t> on-prem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Storage Solution Recommendation</a:t>
            </a:r>
          </a:p>
        </p:txBody>
      </p:sp>
      <p:sp>
        <p:nvSpPr>
          <p:cNvPr id="37" name="TextBox 36">
            <a:extLst>
              <a:ext uri="{FF2B5EF4-FFF2-40B4-BE49-F238E27FC236}">
                <a16:creationId xmlns:a16="http://schemas.microsoft.com/office/drawing/2014/main" id="{D76212A1-0756-4DAE-937A-0666925C4817}"/>
              </a:ext>
            </a:extLst>
          </p:cNvPr>
          <p:cNvSpPr txBox="1"/>
          <p:nvPr/>
        </p:nvSpPr>
        <p:spPr>
          <a:xfrm>
            <a:off x="4479594" y="1088467"/>
            <a:ext cx="12373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generator</a:t>
            </a:r>
          </a:p>
        </p:txBody>
      </p:sp>
      <p:pic>
        <p:nvPicPr>
          <p:cNvPr id="66" name="Picture 65">
            <a:extLst>
              <a:ext uri="{FF2B5EF4-FFF2-40B4-BE49-F238E27FC236}">
                <a16:creationId xmlns:a16="http://schemas.microsoft.com/office/drawing/2014/main" id="{3F19AD0F-D3C5-4167-872F-0FC9C75271B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17383" y="928771"/>
            <a:ext cx="845786" cy="827691"/>
          </a:xfrm>
          <a:prstGeom prst="rect">
            <a:avLst/>
          </a:prstGeom>
        </p:spPr>
      </p:pic>
      <p:sp>
        <p:nvSpPr>
          <p:cNvPr id="68" name="TextBox 67">
            <a:extLst>
              <a:ext uri="{FF2B5EF4-FFF2-40B4-BE49-F238E27FC236}">
                <a16:creationId xmlns:a16="http://schemas.microsoft.com/office/drawing/2014/main" id="{B0124FBE-6D82-421D-8B1B-3EA2AAA731A3}"/>
              </a:ext>
            </a:extLst>
          </p:cNvPr>
          <p:cNvSpPr txBox="1"/>
          <p:nvPr/>
        </p:nvSpPr>
        <p:spPr>
          <a:xfrm>
            <a:off x="2955449" y="568598"/>
            <a:ext cx="21126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Ingestion and preparation</a:t>
            </a:r>
          </a:p>
        </p:txBody>
      </p:sp>
      <p:sp>
        <p:nvSpPr>
          <p:cNvPr id="86" name="Rounded Rectangle 85">
            <a:extLst>
              <a:ext uri="{FF2B5EF4-FFF2-40B4-BE49-F238E27FC236}">
                <a16:creationId xmlns:a16="http://schemas.microsoft.com/office/drawing/2014/main" id="{5623F64E-5A28-9343-8405-846DB955B9A8}"/>
              </a:ext>
            </a:extLst>
          </p:cNvPr>
          <p:cNvSpPr/>
          <p:nvPr/>
        </p:nvSpPr>
        <p:spPr>
          <a:xfrm>
            <a:off x="6414712" y="824648"/>
            <a:ext cx="5142294" cy="338645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B523E041-1599-8741-BEE1-0BA99CFB94F6}"/>
              </a:ext>
            </a:extLst>
          </p:cNvPr>
          <p:cNvSpPr txBox="1"/>
          <p:nvPr/>
        </p:nvSpPr>
        <p:spPr>
          <a:xfrm>
            <a:off x="10176563" y="5557984"/>
            <a:ext cx="13178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Lab testing staff</a:t>
            </a:r>
          </a:p>
        </p:txBody>
      </p:sp>
      <p:sp>
        <p:nvSpPr>
          <p:cNvPr id="14" name="TextBox 13">
            <a:extLst>
              <a:ext uri="{FF2B5EF4-FFF2-40B4-BE49-F238E27FC236}">
                <a16:creationId xmlns:a16="http://schemas.microsoft.com/office/drawing/2014/main" id="{AD966EE9-59D5-454D-A757-068978813538}"/>
              </a:ext>
            </a:extLst>
          </p:cNvPr>
          <p:cNvSpPr txBox="1"/>
          <p:nvPr/>
        </p:nvSpPr>
        <p:spPr>
          <a:xfrm>
            <a:off x="346702" y="550875"/>
            <a:ext cx="19709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Road test Data collection</a:t>
            </a:r>
          </a:p>
        </p:txBody>
      </p:sp>
      <p:grpSp>
        <p:nvGrpSpPr>
          <p:cNvPr id="40" name="Group 39">
            <a:extLst>
              <a:ext uri="{FF2B5EF4-FFF2-40B4-BE49-F238E27FC236}">
                <a16:creationId xmlns:a16="http://schemas.microsoft.com/office/drawing/2014/main" id="{DD4DF7CC-E396-4182-8664-29E4194961EB}"/>
              </a:ext>
            </a:extLst>
          </p:cNvPr>
          <p:cNvGrpSpPr/>
          <p:nvPr/>
        </p:nvGrpSpPr>
        <p:grpSpPr>
          <a:xfrm>
            <a:off x="9066291" y="1088467"/>
            <a:ext cx="901748" cy="842157"/>
            <a:chOff x="6449848" y="3157650"/>
            <a:chExt cx="1667734" cy="1321901"/>
          </a:xfrm>
        </p:grpSpPr>
        <p:sp>
          <p:nvSpPr>
            <p:cNvPr id="85" name="Rectangle 84">
              <a:extLst>
                <a:ext uri="{FF2B5EF4-FFF2-40B4-BE49-F238E27FC236}">
                  <a16:creationId xmlns:a16="http://schemas.microsoft.com/office/drawing/2014/main" id="{E40B7AD1-2C18-4487-9D6E-7CE01A8A0E14}"/>
                </a:ext>
              </a:extLst>
            </p:cNvPr>
            <p:cNvSpPr/>
            <p:nvPr/>
          </p:nvSpPr>
          <p:spPr>
            <a:xfrm>
              <a:off x="6449848" y="3157650"/>
              <a:ext cx="1667734" cy="132190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AI training</a:t>
              </a:r>
            </a:p>
          </p:txBody>
        </p:sp>
        <p:pic>
          <p:nvPicPr>
            <p:cNvPr id="38" name="Picture 37" descr="A circuit board&#10;&#10;Description automatically generated">
              <a:extLst>
                <a:ext uri="{FF2B5EF4-FFF2-40B4-BE49-F238E27FC236}">
                  <a16:creationId xmlns:a16="http://schemas.microsoft.com/office/drawing/2014/main" id="{E193EFF3-D865-4A8D-9CFC-2930CCA766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614066" y="3326869"/>
              <a:ext cx="1420111" cy="852067"/>
            </a:xfrm>
            <a:prstGeom prst="rect">
              <a:avLst/>
            </a:prstGeom>
          </p:spPr>
        </p:pic>
      </p:grpSp>
      <p:grpSp>
        <p:nvGrpSpPr>
          <p:cNvPr id="45" name="Group 44">
            <a:extLst>
              <a:ext uri="{FF2B5EF4-FFF2-40B4-BE49-F238E27FC236}">
                <a16:creationId xmlns:a16="http://schemas.microsoft.com/office/drawing/2014/main" id="{1F3F44FB-9F1D-4C5E-A995-12B69C63E7FA}"/>
              </a:ext>
            </a:extLst>
          </p:cNvPr>
          <p:cNvGrpSpPr/>
          <p:nvPr/>
        </p:nvGrpSpPr>
        <p:grpSpPr>
          <a:xfrm>
            <a:off x="7792343" y="1102862"/>
            <a:ext cx="1179175" cy="835797"/>
            <a:chOff x="6433735" y="2036580"/>
            <a:chExt cx="1667734" cy="1039621"/>
          </a:xfrm>
        </p:grpSpPr>
        <p:sp>
          <p:nvSpPr>
            <p:cNvPr id="91" name="Rectangle 90">
              <a:extLst>
                <a:ext uri="{FF2B5EF4-FFF2-40B4-BE49-F238E27FC236}">
                  <a16:creationId xmlns:a16="http://schemas.microsoft.com/office/drawing/2014/main" id="{BBC10AA8-6A89-4977-A84E-3A686F2DAE16}"/>
                </a:ext>
              </a:extLst>
            </p:cNvPr>
            <p:cNvSpPr/>
            <p:nvPr/>
          </p:nvSpPr>
          <p:spPr>
            <a:xfrm>
              <a:off x="6433735" y="2036580"/>
              <a:ext cx="1667734" cy="1039621"/>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Control Model development</a:t>
              </a:r>
            </a:p>
          </p:txBody>
        </p:sp>
        <p:pic>
          <p:nvPicPr>
            <p:cNvPr id="42" name="Picture 41" descr="A picture containing clock&#10;&#10;Description automatically generated">
              <a:extLst>
                <a:ext uri="{FF2B5EF4-FFF2-40B4-BE49-F238E27FC236}">
                  <a16:creationId xmlns:a16="http://schemas.microsoft.com/office/drawing/2014/main" id="{958C50EF-5232-49BB-AB3D-B87738C3477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506353" y="2164211"/>
              <a:ext cx="1543545" cy="476374"/>
            </a:xfrm>
            <a:prstGeom prst="rect">
              <a:avLst/>
            </a:prstGeom>
          </p:spPr>
        </p:pic>
      </p:grpSp>
      <p:grpSp>
        <p:nvGrpSpPr>
          <p:cNvPr id="52" name="Group 51">
            <a:extLst>
              <a:ext uri="{FF2B5EF4-FFF2-40B4-BE49-F238E27FC236}">
                <a16:creationId xmlns:a16="http://schemas.microsoft.com/office/drawing/2014/main" id="{12EB504C-A6CE-4CE5-927E-0B6EAF60ACFF}"/>
              </a:ext>
            </a:extLst>
          </p:cNvPr>
          <p:cNvGrpSpPr/>
          <p:nvPr/>
        </p:nvGrpSpPr>
        <p:grpSpPr>
          <a:xfrm>
            <a:off x="6767868" y="1102105"/>
            <a:ext cx="933112" cy="842157"/>
            <a:chOff x="4506505" y="3952796"/>
            <a:chExt cx="1237313" cy="1321901"/>
          </a:xfrm>
        </p:grpSpPr>
        <p:sp>
          <p:nvSpPr>
            <p:cNvPr id="99" name="Rectangle 98">
              <a:extLst>
                <a:ext uri="{FF2B5EF4-FFF2-40B4-BE49-F238E27FC236}">
                  <a16:creationId xmlns:a16="http://schemas.microsoft.com/office/drawing/2014/main" id="{F48F3BA2-36A0-466D-B829-D7D15C6D5F1E}"/>
                </a:ext>
              </a:extLst>
            </p:cNvPr>
            <p:cNvSpPr/>
            <p:nvPr/>
          </p:nvSpPr>
          <p:spPr>
            <a:xfrm>
              <a:off x="4506505" y="3952796"/>
              <a:ext cx="1237313" cy="132190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Simulation</a:t>
              </a:r>
            </a:p>
          </p:txBody>
        </p:sp>
        <p:pic>
          <p:nvPicPr>
            <p:cNvPr id="47" name="Picture 46" descr="A picture containing guitar&#10;&#10;Description automatically generated">
              <a:extLst>
                <a:ext uri="{FF2B5EF4-FFF2-40B4-BE49-F238E27FC236}">
                  <a16:creationId xmlns:a16="http://schemas.microsoft.com/office/drawing/2014/main" id="{568CEB91-9211-478F-A16F-AA87C155836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668469" y="4019778"/>
              <a:ext cx="919782" cy="919782"/>
            </a:xfrm>
            <a:prstGeom prst="rect">
              <a:avLst/>
            </a:prstGeom>
          </p:spPr>
        </p:pic>
      </p:grpSp>
      <p:pic>
        <p:nvPicPr>
          <p:cNvPr id="117" name="Picture 116">
            <a:extLst>
              <a:ext uri="{FF2B5EF4-FFF2-40B4-BE49-F238E27FC236}">
                <a16:creationId xmlns:a16="http://schemas.microsoft.com/office/drawing/2014/main" id="{D3AA9A23-9DF7-47F8-BD10-FA06B3562C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09254" y="950240"/>
            <a:ext cx="845786" cy="827691"/>
          </a:xfrm>
          <a:prstGeom prst="rect">
            <a:avLst/>
          </a:prstGeom>
        </p:spPr>
      </p:pic>
      <p:pic>
        <p:nvPicPr>
          <p:cNvPr id="118" name="Picture 117">
            <a:extLst>
              <a:ext uri="{FF2B5EF4-FFF2-40B4-BE49-F238E27FC236}">
                <a16:creationId xmlns:a16="http://schemas.microsoft.com/office/drawing/2014/main" id="{E1B3408F-7708-4681-8FE5-CB80C357364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09304" y="926673"/>
            <a:ext cx="845786" cy="827691"/>
          </a:xfrm>
          <a:prstGeom prst="rect">
            <a:avLst/>
          </a:prstGeom>
        </p:spPr>
      </p:pic>
      <p:pic>
        <p:nvPicPr>
          <p:cNvPr id="119" name="Picture 118">
            <a:extLst>
              <a:ext uri="{FF2B5EF4-FFF2-40B4-BE49-F238E27FC236}">
                <a16:creationId xmlns:a16="http://schemas.microsoft.com/office/drawing/2014/main" id="{10E39147-8A3B-4577-B9B6-1F0A80A307B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55426" y="4787824"/>
            <a:ext cx="845786" cy="851994"/>
          </a:xfrm>
          <a:prstGeom prst="rect">
            <a:avLst/>
          </a:prstGeom>
        </p:spPr>
      </p:pic>
      <p:sp>
        <p:nvSpPr>
          <p:cNvPr id="120" name="TextBox 119">
            <a:extLst>
              <a:ext uri="{FF2B5EF4-FFF2-40B4-BE49-F238E27FC236}">
                <a16:creationId xmlns:a16="http://schemas.microsoft.com/office/drawing/2014/main" id="{1F2D5D41-CF6A-44CB-A6B3-5FBB97B4F458}"/>
              </a:ext>
            </a:extLst>
          </p:cNvPr>
          <p:cNvSpPr txBox="1"/>
          <p:nvPr/>
        </p:nvSpPr>
        <p:spPr>
          <a:xfrm>
            <a:off x="666366" y="1754364"/>
            <a:ext cx="12249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Testing staff on the road</a:t>
            </a:r>
          </a:p>
        </p:txBody>
      </p:sp>
      <p:sp>
        <p:nvSpPr>
          <p:cNvPr id="121" name="TextBox 120">
            <a:extLst>
              <a:ext uri="{FF2B5EF4-FFF2-40B4-BE49-F238E27FC236}">
                <a16:creationId xmlns:a16="http://schemas.microsoft.com/office/drawing/2014/main" id="{7C6F74EC-F66B-4336-BF6F-9681360DE961}"/>
              </a:ext>
            </a:extLst>
          </p:cNvPr>
          <p:cNvSpPr txBox="1"/>
          <p:nvPr/>
        </p:nvSpPr>
        <p:spPr>
          <a:xfrm>
            <a:off x="10143866" y="1687558"/>
            <a:ext cx="12373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staff</a:t>
            </a:r>
          </a:p>
        </p:txBody>
      </p:sp>
      <p:grpSp>
        <p:nvGrpSpPr>
          <p:cNvPr id="65" name="Group 64">
            <a:extLst>
              <a:ext uri="{FF2B5EF4-FFF2-40B4-BE49-F238E27FC236}">
                <a16:creationId xmlns:a16="http://schemas.microsoft.com/office/drawing/2014/main" id="{21176A6A-8BF1-4672-AC38-E46AD73E604A}"/>
              </a:ext>
            </a:extLst>
          </p:cNvPr>
          <p:cNvGrpSpPr/>
          <p:nvPr/>
        </p:nvGrpSpPr>
        <p:grpSpPr>
          <a:xfrm>
            <a:off x="7650716" y="4943879"/>
            <a:ext cx="1174314" cy="869523"/>
            <a:chOff x="9722879" y="2029915"/>
            <a:chExt cx="1667734" cy="1039621"/>
          </a:xfrm>
        </p:grpSpPr>
        <p:sp>
          <p:nvSpPr>
            <p:cNvPr id="123" name="Rectangle 122">
              <a:extLst>
                <a:ext uri="{FF2B5EF4-FFF2-40B4-BE49-F238E27FC236}">
                  <a16:creationId xmlns:a16="http://schemas.microsoft.com/office/drawing/2014/main" id="{19D17943-CDB6-492B-A20D-A87C663F03A8}"/>
                </a:ext>
              </a:extLst>
            </p:cNvPr>
            <p:cNvSpPr/>
            <p:nvPr/>
          </p:nvSpPr>
          <p:spPr>
            <a:xfrm>
              <a:off x="9722879" y="2029915"/>
              <a:ext cx="1667734" cy="103962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Software in loop</a:t>
              </a:r>
            </a:p>
          </p:txBody>
        </p:sp>
        <p:pic>
          <p:nvPicPr>
            <p:cNvPr id="63" name="Picture 62" descr="A picture containing text&#10;&#10;Description automatically generated">
              <a:extLst>
                <a:ext uri="{FF2B5EF4-FFF2-40B4-BE49-F238E27FC236}">
                  <a16:creationId xmlns:a16="http://schemas.microsoft.com/office/drawing/2014/main" id="{B82E5B26-B8F3-49A9-9655-BAA0AEFE2E8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924014" y="2137430"/>
              <a:ext cx="1305306" cy="687278"/>
            </a:xfrm>
            <a:prstGeom prst="rect">
              <a:avLst/>
            </a:prstGeom>
          </p:spPr>
        </p:pic>
      </p:grpSp>
      <p:grpSp>
        <p:nvGrpSpPr>
          <p:cNvPr id="95" name="Group 94">
            <a:extLst>
              <a:ext uri="{FF2B5EF4-FFF2-40B4-BE49-F238E27FC236}">
                <a16:creationId xmlns:a16="http://schemas.microsoft.com/office/drawing/2014/main" id="{E1A566D8-7A5E-44B5-867E-472C9C55E20D}"/>
              </a:ext>
            </a:extLst>
          </p:cNvPr>
          <p:cNvGrpSpPr/>
          <p:nvPr/>
        </p:nvGrpSpPr>
        <p:grpSpPr>
          <a:xfrm>
            <a:off x="8939637" y="4927395"/>
            <a:ext cx="1174314" cy="886007"/>
            <a:chOff x="9742800" y="3201913"/>
            <a:chExt cx="1667734" cy="1179964"/>
          </a:xfrm>
        </p:grpSpPr>
        <p:sp>
          <p:nvSpPr>
            <p:cNvPr id="132" name="Rectangle 131">
              <a:extLst>
                <a:ext uri="{FF2B5EF4-FFF2-40B4-BE49-F238E27FC236}">
                  <a16:creationId xmlns:a16="http://schemas.microsoft.com/office/drawing/2014/main" id="{848CD9A6-304C-4BD6-94B1-28B24E350826}"/>
                </a:ext>
              </a:extLst>
            </p:cNvPr>
            <p:cNvSpPr/>
            <p:nvPr/>
          </p:nvSpPr>
          <p:spPr>
            <a:xfrm>
              <a:off x="9742800" y="3201913"/>
              <a:ext cx="1667734" cy="117996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Hardware in loop</a:t>
              </a:r>
            </a:p>
          </p:txBody>
        </p:sp>
        <p:pic>
          <p:nvPicPr>
            <p:cNvPr id="89" name="Picture 88" descr="A picture containing standing, group, water, people&#10;&#10;Description automatically generated">
              <a:extLst>
                <a:ext uri="{FF2B5EF4-FFF2-40B4-BE49-F238E27FC236}">
                  <a16:creationId xmlns:a16="http://schemas.microsoft.com/office/drawing/2014/main" id="{78453C3B-0AA0-44CE-B94C-F4F25BEEC7F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77343" y="3325663"/>
              <a:ext cx="1198648" cy="800915"/>
            </a:xfrm>
            <a:prstGeom prst="rect">
              <a:avLst/>
            </a:prstGeom>
          </p:spPr>
        </p:pic>
      </p:grpSp>
      <p:sp>
        <p:nvSpPr>
          <p:cNvPr id="138" name="TextBox 137">
            <a:extLst>
              <a:ext uri="{FF2B5EF4-FFF2-40B4-BE49-F238E27FC236}">
                <a16:creationId xmlns:a16="http://schemas.microsoft.com/office/drawing/2014/main" id="{D3F6C585-0DA6-40FF-A48D-D3D7C04282E3}"/>
              </a:ext>
            </a:extLst>
          </p:cNvPr>
          <p:cNvSpPr txBox="1"/>
          <p:nvPr/>
        </p:nvSpPr>
        <p:spPr>
          <a:xfrm>
            <a:off x="6896364" y="568597"/>
            <a:ext cx="2711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Simulation, modeling and training</a:t>
            </a:r>
          </a:p>
        </p:txBody>
      </p:sp>
      <p:sp>
        <p:nvSpPr>
          <p:cNvPr id="139" name="TextBox 138">
            <a:extLst>
              <a:ext uri="{FF2B5EF4-FFF2-40B4-BE49-F238E27FC236}">
                <a16:creationId xmlns:a16="http://schemas.microsoft.com/office/drawing/2014/main" id="{6D629D02-37EA-42BA-989F-7A15D7384D5D}"/>
              </a:ext>
            </a:extLst>
          </p:cNvPr>
          <p:cNvSpPr txBox="1"/>
          <p:nvPr/>
        </p:nvSpPr>
        <p:spPr>
          <a:xfrm>
            <a:off x="8462284" y="6319082"/>
            <a:ext cx="13361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Verification in lab</a:t>
            </a:r>
          </a:p>
        </p:txBody>
      </p:sp>
      <p:sp>
        <p:nvSpPr>
          <p:cNvPr id="140" name="Rounded Rectangle 85">
            <a:extLst>
              <a:ext uri="{FF2B5EF4-FFF2-40B4-BE49-F238E27FC236}">
                <a16:creationId xmlns:a16="http://schemas.microsoft.com/office/drawing/2014/main" id="{005BC3A7-DE08-4F05-BB92-EEBF330553F9}"/>
              </a:ext>
            </a:extLst>
          </p:cNvPr>
          <p:cNvSpPr/>
          <p:nvPr/>
        </p:nvSpPr>
        <p:spPr>
          <a:xfrm>
            <a:off x="7280824" y="4562680"/>
            <a:ext cx="4276181" cy="1723891"/>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ounded Rectangle 85">
            <a:extLst>
              <a:ext uri="{FF2B5EF4-FFF2-40B4-BE49-F238E27FC236}">
                <a16:creationId xmlns:a16="http://schemas.microsoft.com/office/drawing/2014/main" id="{3D635164-6576-41B6-8CE6-E09ACD97763C}"/>
              </a:ext>
            </a:extLst>
          </p:cNvPr>
          <p:cNvSpPr/>
          <p:nvPr/>
        </p:nvSpPr>
        <p:spPr>
          <a:xfrm>
            <a:off x="2602080" y="826509"/>
            <a:ext cx="3245898" cy="337666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85">
            <a:extLst>
              <a:ext uri="{FF2B5EF4-FFF2-40B4-BE49-F238E27FC236}">
                <a16:creationId xmlns:a16="http://schemas.microsoft.com/office/drawing/2014/main" id="{99B3EADD-5193-4C07-B5A6-5B3A8422844E}"/>
              </a:ext>
            </a:extLst>
          </p:cNvPr>
          <p:cNvSpPr/>
          <p:nvPr/>
        </p:nvSpPr>
        <p:spPr>
          <a:xfrm>
            <a:off x="405446" y="832322"/>
            <a:ext cx="1695287" cy="361372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Arrow: Right 108">
            <a:extLst>
              <a:ext uri="{FF2B5EF4-FFF2-40B4-BE49-F238E27FC236}">
                <a16:creationId xmlns:a16="http://schemas.microsoft.com/office/drawing/2014/main" id="{E723E5ED-97F8-4F44-A3D9-6E41B1EB93EC}"/>
              </a:ext>
            </a:extLst>
          </p:cNvPr>
          <p:cNvSpPr/>
          <p:nvPr/>
        </p:nvSpPr>
        <p:spPr>
          <a:xfrm>
            <a:off x="2171501" y="3065228"/>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Arrow: Right 150">
            <a:extLst>
              <a:ext uri="{FF2B5EF4-FFF2-40B4-BE49-F238E27FC236}">
                <a16:creationId xmlns:a16="http://schemas.microsoft.com/office/drawing/2014/main" id="{DDCFECB2-6EAB-47A3-88E0-8DAD7718628F}"/>
              </a:ext>
            </a:extLst>
          </p:cNvPr>
          <p:cNvSpPr/>
          <p:nvPr/>
        </p:nvSpPr>
        <p:spPr>
          <a:xfrm rot="5400000">
            <a:off x="8641799" y="4203945"/>
            <a:ext cx="380992"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C85F334-7F8C-4B41-90B0-93D8B75C3315}"/>
              </a:ext>
            </a:extLst>
          </p:cNvPr>
          <p:cNvSpPr/>
          <p:nvPr/>
        </p:nvSpPr>
        <p:spPr>
          <a:xfrm>
            <a:off x="559477" y="2640836"/>
            <a:ext cx="1451289" cy="165995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latin typeface="Calibri" panose="020F0502020204030204"/>
              </a:rPr>
              <a:t>S</a:t>
            </a:r>
            <a:r>
              <a:rPr kumimoji="0" lang="en-US" sz="11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torage</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box</a:t>
            </a:r>
          </a:p>
        </p:txBody>
      </p:sp>
      <p:grpSp>
        <p:nvGrpSpPr>
          <p:cNvPr id="77" name="Group 76">
            <a:extLst>
              <a:ext uri="{FF2B5EF4-FFF2-40B4-BE49-F238E27FC236}">
                <a16:creationId xmlns:a16="http://schemas.microsoft.com/office/drawing/2014/main" id="{9DB420DB-FFE7-4D24-9427-A88A480C4DD8}"/>
              </a:ext>
            </a:extLst>
          </p:cNvPr>
          <p:cNvGrpSpPr/>
          <p:nvPr/>
        </p:nvGrpSpPr>
        <p:grpSpPr>
          <a:xfrm>
            <a:off x="2890015" y="1777931"/>
            <a:ext cx="666152" cy="601483"/>
            <a:chOff x="2518203" y="2222776"/>
            <a:chExt cx="1046707" cy="934874"/>
          </a:xfrm>
        </p:grpSpPr>
        <p:sp>
          <p:nvSpPr>
            <p:cNvPr id="78" name="Rectangle 77">
              <a:extLst>
                <a:ext uri="{FF2B5EF4-FFF2-40B4-BE49-F238E27FC236}">
                  <a16:creationId xmlns:a16="http://schemas.microsoft.com/office/drawing/2014/main" id="{1CED7BFF-080C-44AF-B2E2-29D0B1F4AC37}"/>
                </a:ext>
              </a:extLst>
            </p:cNvPr>
            <p:cNvSpPr/>
            <p:nvPr/>
          </p:nvSpPr>
          <p:spPr>
            <a:xfrm>
              <a:off x="2518203" y="2222776"/>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Cleaning</a:t>
              </a:r>
            </a:p>
          </p:txBody>
        </p:sp>
        <p:pic>
          <p:nvPicPr>
            <p:cNvPr id="79" name="Picture 78">
              <a:extLst>
                <a:ext uri="{FF2B5EF4-FFF2-40B4-BE49-F238E27FC236}">
                  <a16:creationId xmlns:a16="http://schemas.microsoft.com/office/drawing/2014/main" id="{33AEA8BB-D7E0-47F8-B0CD-A800290E9A91}"/>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805800" y="2331631"/>
              <a:ext cx="519912" cy="519912"/>
            </a:xfrm>
            <a:prstGeom prst="rect">
              <a:avLst/>
            </a:prstGeom>
          </p:spPr>
        </p:pic>
      </p:grpSp>
      <p:grpSp>
        <p:nvGrpSpPr>
          <p:cNvPr id="81" name="Group 80">
            <a:extLst>
              <a:ext uri="{FF2B5EF4-FFF2-40B4-BE49-F238E27FC236}">
                <a16:creationId xmlns:a16="http://schemas.microsoft.com/office/drawing/2014/main" id="{834FE83A-9C1B-40F2-A8DC-D463B3E6B5B6}"/>
              </a:ext>
            </a:extLst>
          </p:cNvPr>
          <p:cNvGrpSpPr/>
          <p:nvPr/>
        </p:nvGrpSpPr>
        <p:grpSpPr>
          <a:xfrm>
            <a:off x="3628870" y="1777083"/>
            <a:ext cx="666152" cy="601483"/>
            <a:chOff x="2955135" y="3669332"/>
            <a:chExt cx="1046707" cy="934874"/>
          </a:xfrm>
        </p:grpSpPr>
        <p:sp>
          <p:nvSpPr>
            <p:cNvPr id="83" name="Rectangle 82">
              <a:extLst>
                <a:ext uri="{FF2B5EF4-FFF2-40B4-BE49-F238E27FC236}">
                  <a16:creationId xmlns:a16="http://schemas.microsoft.com/office/drawing/2014/main" id="{457368C4-021D-439E-91D1-28A4ADBC9E9C}"/>
                </a:ext>
              </a:extLst>
            </p:cNvPr>
            <p:cNvSpPr/>
            <p:nvPr/>
          </p:nvSpPr>
          <p:spPr>
            <a:xfrm>
              <a:off x="2955135" y="3669332"/>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Tagging</a:t>
              </a:r>
            </a:p>
          </p:txBody>
        </p:sp>
        <p:pic>
          <p:nvPicPr>
            <p:cNvPr id="84" name="Picture 83" descr="A picture containing clock&#10;&#10;Description automatically generated">
              <a:extLst>
                <a:ext uri="{FF2B5EF4-FFF2-40B4-BE49-F238E27FC236}">
                  <a16:creationId xmlns:a16="http://schemas.microsoft.com/office/drawing/2014/main" id="{92873E83-BB2D-4776-91DF-CDB44F6E6CDA}"/>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flipH="1">
              <a:off x="3181387" y="3819652"/>
              <a:ext cx="645848" cy="545787"/>
            </a:xfrm>
            <a:prstGeom prst="rect">
              <a:avLst/>
            </a:prstGeom>
          </p:spPr>
        </p:pic>
      </p:grpSp>
      <p:sp>
        <p:nvSpPr>
          <p:cNvPr id="87" name="Rectangle 86">
            <a:extLst>
              <a:ext uri="{FF2B5EF4-FFF2-40B4-BE49-F238E27FC236}">
                <a16:creationId xmlns:a16="http://schemas.microsoft.com/office/drawing/2014/main" id="{20117DA0-705B-4ACF-BEAF-B3B3102CE7DA}"/>
              </a:ext>
            </a:extLst>
          </p:cNvPr>
          <p:cNvSpPr/>
          <p:nvPr/>
        </p:nvSpPr>
        <p:spPr>
          <a:xfrm>
            <a:off x="7305561" y="2915535"/>
            <a:ext cx="2095744" cy="1232913"/>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2" name="Rounded Rectangle 85">
            <a:extLst>
              <a:ext uri="{FF2B5EF4-FFF2-40B4-BE49-F238E27FC236}">
                <a16:creationId xmlns:a16="http://schemas.microsoft.com/office/drawing/2014/main" id="{A0742047-15B2-446C-894E-E78D4BD0EAE7}"/>
              </a:ext>
            </a:extLst>
          </p:cNvPr>
          <p:cNvSpPr/>
          <p:nvPr/>
        </p:nvSpPr>
        <p:spPr>
          <a:xfrm>
            <a:off x="1442038" y="4562680"/>
            <a:ext cx="5565376" cy="1723891"/>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452ACD04-F5C4-4F01-9C11-56F9C2E5B6D4}"/>
              </a:ext>
            </a:extLst>
          </p:cNvPr>
          <p:cNvSpPr/>
          <p:nvPr/>
        </p:nvSpPr>
        <p:spPr>
          <a:xfrm>
            <a:off x="3951041" y="4900377"/>
            <a:ext cx="170469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C1552FA6-92DA-432C-B79B-E02DF65ABE5E}"/>
              </a:ext>
            </a:extLst>
          </p:cNvPr>
          <p:cNvSpPr txBox="1"/>
          <p:nvPr/>
        </p:nvSpPr>
        <p:spPr>
          <a:xfrm>
            <a:off x="3171542" y="6306693"/>
            <a:ext cx="20308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Backup and Archiving</a:t>
            </a:r>
          </a:p>
        </p:txBody>
      </p:sp>
      <p:cxnSp>
        <p:nvCxnSpPr>
          <p:cNvPr id="8" name="Connector: Elbow 7">
            <a:extLst>
              <a:ext uri="{FF2B5EF4-FFF2-40B4-BE49-F238E27FC236}">
                <a16:creationId xmlns:a16="http://schemas.microsoft.com/office/drawing/2014/main" id="{6E6347F3-8CF2-4F53-8D0D-39A4ED2ECE03}"/>
              </a:ext>
            </a:extLst>
          </p:cNvPr>
          <p:cNvCxnSpPr>
            <a:cxnSpLocks/>
          </p:cNvCxnSpPr>
          <p:nvPr/>
        </p:nvCxnSpPr>
        <p:spPr>
          <a:xfrm rot="16200000" flipH="1">
            <a:off x="4567977" y="3195263"/>
            <a:ext cx="631962" cy="1506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5198E71-8D19-408A-9E73-4CB284C9709F}"/>
              </a:ext>
            </a:extLst>
          </p:cNvPr>
          <p:cNvCxnSpPr>
            <a:cxnSpLocks/>
            <a:stCxn id="87" idx="2"/>
          </p:cNvCxnSpPr>
          <p:nvPr/>
        </p:nvCxnSpPr>
        <p:spPr>
          <a:xfrm rot="5400000">
            <a:off x="7395868" y="3307151"/>
            <a:ext cx="116268" cy="1798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picture containing drawing&#10;&#10;Description automatically generated">
            <a:extLst>
              <a:ext uri="{FF2B5EF4-FFF2-40B4-BE49-F238E27FC236}">
                <a16:creationId xmlns:a16="http://schemas.microsoft.com/office/drawing/2014/main" id="{CC9AD76E-07C3-4C7A-9DB7-E388359510F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579410" y="2493248"/>
            <a:ext cx="1375224" cy="1375224"/>
          </a:xfrm>
          <a:prstGeom prst="rect">
            <a:avLst/>
          </a:prstGeom>
        </p:spPr>
      </p:pic>
      <p:grpSp>
        <p:nvGrpSpPr>
          <p:cNvPr id="17" name="Group 16">
            <a:extLst>
              <a:ext uri="{FF2B5EF4-FFF2-40B4-BE49-F238E27FC236}">
                <a16:creationId xmlns:a16="http://schemas.microsoft.com/office/drawing/2014/main" id="{A17B3B05-3A64-48CB-ADE5-A6182925F17B}"/>
              </a:ext>
            </a:extLst>
          </p:cNvPr>
          <p:cNvGrpSpPr/>
          <p:nvPr/>
        </p:nvGrpSpPr>
        <p:grpSpPr>
          <a:xfrm>
            <a:off x="879193" y="3118327"/>
            <a:ext cx="820130" cy="640080"/>
            <a:chOff x="629899" y="3017405"/>
            <a:chExt cx="555922" cy="507851"/>
          </a:xfrm>
        </p:grpSpPr>
        <p:pic>
          <p:nvPicPr>
            <p:cNvPr id="16" name="Picture 15">
              <a:extLst>
                <a:ext uri="{FF2B5EF4-FFF2-40B4-BE49-F238E27FC236}">
                  <a16:creationId xmlns:a16="http://schemas.microsoft.com/office/drawing/2014/main" id="{91A2F157-988F-4156-A377-2021E58CB640}"/>
                </a:ext>
              </a:extLst>
            </p:cNvPr>
            <p:cNvPicPr>
              <a:picLocks noChangeAspect="1"/>
            </p:cNvPicPr>
            <p:nvPr/>
          </p:nvPicPr>
          <p:blipFill>
            <a:blip r:embed="rId22"/>
            <a:stretch>
              <a:fillRect/>
            </a:stretch>
          </p:blipFill>
          <p:spPr>
            <a:xfrm flipH="1">
              <a:off x="629899" y="3126070"/>
              <a:ext cx="555922" cy="399186"/>
            </a:xfrm>
            <a:prstGeom prst="rect">
              <a:avLst/>
            </a:prstGeom>
          </p:spPr>
        </p:pic>
        <p:pic>
          <p:nvPicPr>
            <p:cNvPr id="101" name="Picture 100">
              <a:extLst>
                <a:ext uri="{FF2B5EF4-FFF2-40B4-BE49-F238E27FC236}">
                  <a16:creationId xmlns:a16="http://schemas.microsoft.com/office/drawing/2014/main" id="{18DAA826-A82C-4420-AD34-6F9ECB58EB9F}"/>
                </a:ext>
              </a:extLst>
            </p:cNvPr>
            <p:cNvPicPr>
              <a:picLocks noChangeAspect="1"/>
            </p:cNvPicPr>
            <p:nvPr/>
          </p:nvPicPr>
          <p:blipFill>
            <a:blip r:embed="rId22"/>
            <a:stretch>
              <a:fillRect/>
            </a:stretch>
          </p:blipFill>
          <p:spPr>
            <a:xfrm flipH="1">
              <a:off x="629899" y="3017405"/>
              <a:ext cx="555922" cy="399186"/>
            </a:xfrm>
            <a:prstGeom prst="rect">
              <a:avLst/>
            </a:prstGeom>
          </p:spPr>
        </p:pic>
      </p:grpSp>
      <p:pic>
        <p:nvPicPr>
          <p:cNvPr id="20" name="Picture 19" descr="A picture containing mirror&#10;&#10;Description automatically generated">
            <a:extLst>
              <a:ext uri="{FF2B5EF4-FFF2-40B4-BE49-F238E27FC236}">
                <a16:creationId xmlns:a16="http://schemas.microsoft.com/office/drawing/2014/main" id="{2E19A50E-CB0C-43EC-BFC6-3F501D48C4C5}"/>
              </a:ext>
            </a:extLst>
          </p:cNvPr>
          <p:cNvPicPr>
            <a:picLocks noChangeAspect="1"/>
          </p:cNvPicPr>
          <p:nvPr/>
        </p:nvPicPr>
        <p:blipFill>
          <a:blip r:embed="rId23">
            <a:extLst>
              <a:ext uri="{837473B0-CC2E-450A-ABE3-18F120FF3D39}">
                <a1611:picAttrSrcUrl xmlns:a1611="http://schemas.microsoft.com/office/drawing/2016/11/main" r:id="rId24"/>
              </a:ext>
            </a:extLst>
          </a:blip>
          <a:stretch>
            <a:fillRect/>
          </a:stretch>
        </p:blipFill>
        <p:spPr>
          <a:xfrm>
            <a:off x="5757172" y="4900266"/>
            <a:ext cx="1196741" cy="1196741"/>
          </a:xfrm>
          <a:prstGeom prst="rect">
            <a:avLst/>
          </a:prstGeom>
        </p:spPr>
      </p:pic>
      <p:grpSp>
        <p:nvGrpSpPr>
          <p:cNvPr id="30" name="Group 29">
            <a:extLst>
              <a:ext uri="{FF2B5EF4-FFF2-40B4-BE49-F238E27FC236}">
                <a16:creationId xmlns:a16="http://schemas.microsoft.com/office/drawing/2014/main" id="{D0AF2EBC-CFF5-4B7A-9437-93983AFA0720}"/>
              </a:ext>
            </a:extLst>
          </p:cNvPr>
          <p:cNvGrpSpPr/>
          <p:nvPr/>
        </p:nvGrpSpPr>
        <p:grpSpPr>
          <a:xfrm>
            <a:off x="2991468" y="2883572"/>
            <a:ext cx="2171827" cy="1225288"/>
            <a:chOff x="2406168" y="2467913"/>
            <a:chExt cx="2171827" cy="1225288"/>
          </a:xfrm>
        </p:grpSpPr>
        <p:sp>
          <p:nvSpPr>
            <p:cNvPr id="70" name="Rectangle 69">
              <a:extLst>
                <a:ext uri="{FF2B5EF4-FFF2-40B4-BE49-F238E27FC236}">
                  <a16:creationId xmlns:a16="http://schemas.microsoft.com/office/drawing/2014/main" id="{C462653F-6925-47CF-8E59-8B3451058FB6}"/>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3" name="Flowchart: Process 72">
              <a:extLst>
                <a:ext uri="{FF2B5EF4-FFF2-40B4-BE49-F238E27FC236}">
                  <a16:creationId xmlns:a16="http://schemas.microsoft.com/office/drawing/2014/main" id="{05B74131-5D1C-42AC-806C-981C59811614}"/>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Capacity, throughput SLA</a:t>
              </a:r>
            </a:p>
          </p:txBody>
        </p:sp>
        <p:pic>
          <p:nvPicPr>
            <p:cNvPr id="25" name="Picture 24">
              <a:extLst>
                <a:ext uri="{FF2B5EF4-FFF2-40B4-BE49-F238E27FC236}">
                  <a16:creationId xmlns:a16="http://schemas.microsoft.com/office/drawing/2014/main" id="{FB255463-2282-49D2-9458-72932FD878B6}"/>
                </a:ext>
              </a:extLst>
            </p:cNvPr>
            <p:cNvPicPr>
              <a:picLocks noChangeAspect="1"/>
            </p:cNvPicPr>
            <p:nvPr/>
          </p:nvPicPr>
          <p:blipFill>
            <a:blip r:embed="rId25"/>
            <a:stretch>
              <a:fillRect/>
            </a:stretch>
          </p:blipFill>
          <p:spPr>
            <a:xfrm>
              <a:off x="2507566" y="2591638"/>
              <a:ext cx="722825" cy="993227"/>
            </a:xfrm>
            <a:prstGeom prst="rect">
              <a:avLst/>
            </a:prstGeom>
          </p:spPr>
        </p:pic>
        <p:pic>
          <p:nvPicPr>
            <p:cNvPr id="27" name="Picture 26">
              <a:extLst>
                <a:ext uri="{FF2B5EF4-FFF2-40B4-BE49-F238E27FC236}">
                  <a16:creationId xmlns:a16="http://schemas.microsoft.com/office/drawing/2014/main" id="{69DF43DF-D03C-40B4-85AE-12A0DE6344DF}"/>
                </a:ext>
              </a:extLst>
            </p:cNvPr>
            <p:cNvPicPr>
              <a:picLocks noChangeAspect="1"/>
            </p:cNvPicPr>
            <p:nvPr/>
          </p:nvPicPr>
          <p:blipFill>
            <a:blip r:embed="rId26"/>
            <a:stretch>
              <a:fillRect/>
            </a:stretch>
          </p:blipFill>
          <p:spPr>
            <a:xfrm>
              <a:off x="2859659" y="3132955"/>
              <a:ext cx="1550394" cy="447462"/>
            </a:xfrm>
            <a:prstGeom prst="rect">
              <a:avLst/>
            </a:prstGeom>
          </p:spPr>
        </p:pic>
      </p:grpSp>
      <p:grpSp>
        <p:nvGrpSpPr>
          <p:cNvPr id="104" name="Group 103">
            <a:extLst>
              <a:ext uri="{FF2B5EF4-FFF2-40B4-BE49-F238E27FC236}">
                <a16:creationId xmlns:a16="http://schemas.microsoft.com/office/drawing/2014/main" id="{D72926CA-78A3-41AD-A9A7-8B316D63CDFD}"/>
              </a:ext>
            </a:extLst>
          </p:cNvPr>
          <p:cNvGrpSpPr/>
          <p:nvPr/>
        </p:nvGrpSpPr>
        <p:grpSpPr>
          <a:xfrm>
            <a:off x="4387995" y="1784650"/>
            <a:ext cx="738854" cy="601483"/>
            <a:chOff x="4143576" y="2333895"/>
            <a:chExt cx="999117" cy="824759"/>
          </a:xfrm>
        </p:grpSpPr>
        <p:sp>
          <p:nvSpPr>
            <p:cNvPr id="105" name="Rectangle 104">
              <a:extLst>
                <a:ext uri="{FF2B5EF4-FFF2-40B4-BE49-F238E27FC236}">
                  <a16:creationId xmlns:a16="http://schemas.microsoft.com/office/drawing/2014/main" id="{BBF7C206-1B53-44AC-9CEF-F8AC32CCABE6}"/>
                </a:ext>
              </a:extLst>
            </p:cNvPr>
            <p:cNvSpPr/>
            <p:nvPr/>
          </p:nvSpPr>
          <p:spPr>
            <a:xfrm>
              <a:off x="4143576" y="2333895"/>
              <a:ext cx="999117" cy="824759"/>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Training data </a:t>
              </a:r>
            </a:p>
          </p:txBody>
        </p:sp>
        <p:pic>
          <p:nvPicPr>
            <p:cNvPr id="106" name="Picture 105">
              <a:extLst>
                <a:ext uri="{FF2B5EF4-FFF2-40B4-BE49-F238E27FC236}">
                  <a16:creationId xmlns:a16="http://schemas.microsoft.com/office/drawing/2014/main" id="{89D889D9-16C2-4FFD-A3E0-EEDE7F5B2145}"/>
                </a:ext>
              </a:extLst>
            </p:cNvPr>
            <p:cNvPicPr>
              <a:picLocks noChangeAspect="1"/>
            </p:cNvPicPr>
            <p:nvPr/>
          </p:nvPicPr>
          <p:blipFill>
            <a:blip r:embed="rId27">
              <a:extLst>
                <a:ext uri="{837473B0-CC2E-450A-ABE3-18F120FF3D39}">
                  <a1611:picAttrSrcUrl xmlns:a1611="http://schemas.microsoft.com/office/drawing/2016/11/main" r:id="rId28"/>
                </a:ext>
              </a:extLst>
            </a:blip>
            <a:stretch>
              <a:fillRect/>
            </a:stretch>
          </p:blipFill>
          <p:spPr>
            <a:xfrm>
              <a:off x="4385664" y="2433040"/>
              <a:ext cx="496577" cy="485952"/>
            </a:xfrm>
            <a:prstGeom prst="rect">
              <a:avLst/>
            </a:prstGeom>
          </p:spPr>
        </p:pic>
      </p:grpSp>
      <p:grpSp>
        <p:nvGrpSpPr>
          <p:cNvPr id="108" name="Group 107">
            <a:extLst>
              <a:ext uri="{FF2B5EF4-FFF2-40B4-BE49-F238E27FC236}">
                <a16:creationId xmlns:a16="http://schemas.microsoft.com/office/drawing/2014/main" id="{1FAFF021-BD18-4439-91EC-BA714E4ADA5B}"/>
              </a:ext>
            </a:extLst>
          </p:cNvPr>
          <p:cNvGrpSpPr/>
          <p:nvPr/>
        </p:nvGrpSpPr>
        <p:grpSpPr>
          <a:xfrm>
            <a:off x="1589940" y="4892942"/>
            <a:ext cx="2171827" cy="1225288"/>
            <a:chOff x="2406168" y="2467913"/>
            <a:chExt cx="2171827" cy="1225288"/>
          </a:xfrm>
        </p:grpSpPr>
        <p:sp>
          <p:nvSpPr>
            <p:cNvPr id="110" name="Rectangle 109">
              <a:extLst>
                <a:ext uri="{FF2B5EF4-FFF2-40B4-BE49-F238E27FC236}">
                  <a16:creationId xmlns:a16="http://schemas.microsoft.com/office/drawing/2014/main" id="{DB5262CD-BE4D-4F57-BBD7-843FBE5072AE}"/>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1" name="Flowchart: Process 110">
              <a:extLst>
                <a:ext uri="{FF2B5EF4-FFF2-40B4-BE49-F238E27FC236}">
                  <a16:creationId xmlns:a16="http://schemas.microsoft.com/office/drawing/2014/main" id="{4B943BC5-9B1A-4EC2-B71F-32FF22698F4A}"/>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Capacity SLA</a:t>
              </a:r>
            </a:p>
          </p:txBody>
        </p:sp>
        <p:pic>
          <p:nvPicPr>
            <p:cNvPr id="113" name="Picture 112">
              <a:extLst>
                <a:ext uri="{FF2B5EF4-FFF2-40B4-BE49-F238E27FC236}">
                  <a16:creationId xmlns:a16="http://schemas.microsoft.com/office/drawing/2014/main" id="{E2633EDC-5367-4F53-80F0-26A97726D5BB}"/>
                </a:ext>
              </a:extLst>
            </p:cNvPr>
            <p:cNvPicPr>
              <a:picLocks noChangeAspect="1"/>
            </p:cNvPicPr>
            <p:nvPr/>
          </p:nvPicPr>
          <p:blipFill>
            <a:blip r:embed="rId25"/>
            <a:stretch>
              <a:fillRect/>
            </a:stretch>
          </p:blipFill>
          <p:spPr>
            <a:xfrm>
              <a:off x="2507566" y="2591638"/>
              <a:ext cx="722825" cy="993227"/>
            </a:xfrm>
            <a:prstGeom prst="rect">
              <a:avLst/>
            </a:prstGeom>
          </p:spPr>
        </p:pic>
        <p:pic>
          <p:nvPicPr>
            <p:cNvPr id="114" name="Picture 113">
              <a:extLst>
                <a:ext uri="{FF2B5EF4-FFF2-40B4-BE49-F238E27FC236}">
                  <a16:creationId xmlns:a16="http://schemas.microsoft.com/office/drawing/2014/main" id="{FC1B3B91-6BCD-46AB-8C05-28AD9B24606C}"/>
                </a:ext>
              </a:extLst>
            </p:cNvPr>
            <p:cNvPicPr>
              <a:picLocks noChangeAspect="1"/>
            </p:cNvPicPr>
            <p:nvPr/>
          </p:nvPicPr>
          <p:blipFill>
            <a:blip r:embed="rId26"/>
            <a:stretch>
              <a:fillRect/>
            </a:stretch>
          </p:blipFill>
          <p:spPr>
            <a:xfrm>
              <a:off x="2859659" y="3132955"/>
              <a:ext cx="1550394" cy="447462"/>
            </a:xfrm>
            <a:prstGeom prst="rect">
              <a:avLst/>
            </a:prstGeom>
          </p:spPr>
        </p:pic>
      </p:grpSp>
      <p:pic>
        <p:nvPicPr>
          <p:cNvPr id="31" name="Picture 30">
            <a:extLst>
              <a:ext uri="{FF2B5EF4-FFF2-40B4-BE49-F238E27FC236}">
                <a16:creationId xmlns:a16="http://schemas.microsoft.com/office/drawing/2014/main" id="{FA1523F8-D18E-4110-B14C-0570FEEE830D}"/>
              </a:ext>
            </a:extLst>
          </p:cNvPr>
          <p:cNvPicPr>
            <a:picLocks noChangeAspect="1"/>
          </p:cNvPicPr>
          <p:nvPr/>
        </p:nvPicPr>
        <p:blipFill>
          <a:blip r:embed="rId29"/>
          <a:stretch>
            <a:fillRect/>
          </a:stretch>
        </p:blipFill>
        <p:spPr>
          <a:xfrm>
            <a:off x="4023648" y="4919606"/>
            <a:ext cx="1377430" cy="960410"/>
          </a:xfrm>
          <a:prstGeom prst="rect">
            <a:avLst/>
          </a:prstGeom>
        </p:spPr>
      </p:pic>
      <p:sp>
        <p:nvSpPr>
          <p:cNvPr id="33" name="TextBox 32">
            <a:extLst>
              <a:ext uri="{FF2B5EF4-FFF2-40B4-BE49-F238E27FC236}">
                <a16:creationId xmlns:a16="http://schemas.microsoft.com/office/drawing/2014/main" id="{54CE352E-FB0F-4F42-B13D-D10BEA723940}"/>
              </a:ext>
            </a:extLst>
          </p:cNvPr>
          <p:cNvSpPr txBox="1"/>
          <p:nvPr/>
        </p:nvSpPr>
        <p:spPr>
          <a:xfrm>
            <a:off x="4023648" y="5876665"/>
            <a:ext cx="154610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SONY optical disk archive</a:t>
            </a:r>
          </a:p>
        </p:txBody>
      </p:sp>
      <p:cxnSp>
        <p:nvCxnSpPr>
          <p:cNvPr id="35" name="Connector: Elbow 34">
            <a:extLst>
              <a:ext uri="{FF2B5EF4-FFF2-40B4-BE49-F238E27FC236}">
                <a16:creationId xmlns:a16="http://schemas.microsoft.com/office/drawing/2014/main" id="{4251A8DA-9E54-445F-9E1E-2BB55C1E155F}"/>
              </a:ext>
            </a:extLst>
          </p:cNvPr>
          <p:cNvCxnSpPr>
            <a:cxnSpLocks/>
            <a:endCxn id="96" idx="0"/>
          </p:cNvCxnSpPr>
          <p:nvPr/>
        </p:nvCxnSpPr>
        <p:spPr>
          <a:xfrm rot="5400000">
            <a:off x="5222531" y="4026907"/>
            <a:ext cx="454329" cy="1292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41818A22-5BAD-4E84-9423-E38D3B2773CA}"/>
              </a:ext>
            </a:extLst>
          </p:cNvPr>
          <p:cNvCxnSpPr>
            <a:cxnSpLocks/>
            <a:endCxn id="20" idx="0"/>
          </p:cNvCxnSpPr>
          <p:nvPr/>
        </p:nvCxnSpPr>
        <p:spPr>
          <a:xfrm rot="16200000" flipH="1">
            <a:off x="5998662" y="4543385"/>
            <a:ext cx="454218" cy="259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Up-Down 40">
            <a:extLst>
              <a:ext uri="{FF2B5EF4-FFF2-40B4-BE49-F238E27FC236}">
                <a16:creationId xmlns:a16="http://schemas.microsoft.com/office/drawing/2014/main" id="{BB5C0690-93B5-49AF-BD3E-4E50F8E3FD36}"/>
              </a:ext>
            </a:extLst>
          </p:cNvPr>
          <p:cNvSpPr/>
          <p:nvPr/>
        </p:nvSpPr>
        <p:spPr>
          <a:xfrm>
            <a:off x="3064126" y="4116261"/>
            <a:ext cx="378362" cy="758695"/>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row: Left-Right 52">
            <a:extLst>
              <a:ext uri="{FF2B5EF4-FFF2-40B4-BE49-F238E27FC236}">
                <a16:creationId xmlns:a16="http://schemas.microsoft.com/office/drawing/2014/main" id="{5AF4951C-FC5D-4FBF-BAA2-914DCAD4660A}"/>
              </a:ext>
            </a:extLst>
          </p:cNvPr>
          <p:cNvSpPr/>
          <p:nvPr/>
        </p:nvSpPr>
        <p:spPr>
          <a:xfrm>
            <a:off x="5280645" y="3084315"/>
            <a:ext cx="1932960" cy="362664"/>
          </a:xfrm>
          <a:prstGeom prst="lef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FE1DCEF9-3606-495E-90F7-5F5990092E47}"/>
              </a:ext>
            </a:extLst>
          </p:cNvPr>
          <p:cNvSpPr txBox="1"/>
          <p:nvPr/>
        </p:nvSpPr>
        <p:spPr>
          <a:xfrm>
            <a:off x="5693158" y="2862145"/>
            <a:ext cx="111213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Storage Link</a:t>
            </a:r>
          </a:p>
        </p:txBody>
      </p:sp>
      <p:sp>
        <p:nvSpPr>
          <p:cNvPr id="128" name="TextBox 127">
            <a:extLst>
              <a:ext uri="{FF2B5EF4-FFF2-40B4-BE49-F238E27FC236}">
                <a16:creationId xmlns:a16="http://schemas.microsoft.com/office/drawing/2014/main" id="{63535EEF-A8C2-4266-957E-C5E78B123CAE}"/>
              </a:ext>
            </a:extLst>
          </p:cNvPr>
          <p:cNvSpPr txBox="1"/>
          <p:nvPr/>
        </p:nvSpPr>
        <p:spPr>
          <a:xfrm>
            <a:off x="2166308" y="4249610"/>
            <a:ext cx="11121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Storage Link</a:t>
            </a:r>
          </a:p>
        </p:txBody>
      </p:sp>
      <p:pic>
        <p:nvPicPr>
          <p:cNvPr id="107" name="Picture 106">
            <a:extLst>
              <a:ext uri="{FF2B5EF4-FFF2-40B4-BE49-F238E27FC236}">
                <a16:creationId xmlns:a16="http://schemas.microsoft.com/office/drawing/2014/main" id="{FAA7F1E5-68CC-4800-AACE-06FBDB4D607D}"/>
              </a:ext>
            </a:extLst>
          </p:cNvPr>
          <p:cNvPicPr>
            <a:picLocks noChangeAspect="1"/>
          </p:cNvPicPr>
          <p:nvPr/>
        </p:nvPicPr>
        <p:blipFill>
          <a:blip r:embed="rId30"/>
          <a:stretch>
            <a:fillRect/>
          </a:stretch>
        </p:blipFill>
        <p:spPr>
          <a:xfrm>
            <a:off x="3715631" y="2458115"/>
            <a:ext cx="873216" cy="403800"/>
          </a:xfrm>
          <a:prstGeom prst="rect">
            <a:avLst/>
          </a:prstGeom>
        </p:spPr>
      </p:pic>
      <p:pic>
        <p:nvPicPr>
          <p:cNvPr id="115" name="Picture 114">
            <a:extLst>
              <a:ext uri="{FF2B5EF4-FFF2-40B4-BE49-F238E27FC236}">
                <a16:creationId xmlns:a16="http://schemas.microsoft.com/office/drawing/2014/main" id="{58A6FD23-1FD0-425C-8C19-3465C0E7C67D}"/>
              </a:ext>
            </a:extLst>
          </p:cNvPr>
          <p:cNvPicPr>
            <a:picLocks noChangeAspect="1"/>
          </p:cNvPicPr>
          <p:nvPr/>
        </p:nvPicPr>
        <p:blipFill>
          <a:blip r:embed="rId31"/>
          <a:stretch>
            <a:fillRect/>
          </a:stretch>
        </p:blipFill>
        <p:spPr>
          <a:xfrm>
            <a:off x="2867232" y="2485529"/>
            <a:ext cx="916391" cy="382060"/>
          </a:xfrm>
          <a:prstGeom prst="rect">
            <a:avLst/>
          </a:prstGeom>
        </p:spPr>
      </p:pic>
      <p:sp>
        <p:nvSpPr>
          <p:cNvPr id="136" name="TextBox 135">
            <a:extLst>
              <a:ext uri="{FF2B5EF4-FFF2-40B4-BE49-F238E27FC236}">
                <a16:creationId xmlns:a16="http://schemas.microsoft.com/office/drawing/2014/main" id="{A2093DB4-E610-4049-A757-A215274081DD}"/>
              </a:ext>
            </a:extLst>
          </p:cNvPr>
          <p:cNvSpPr txBox="1"/>
          <p:nvPr/>
        </p:nvSpPr>
        <p:spPr>
          <a:xfrm>
            <a:off x="5089120" y="2082515"/>
            <a:ext cx="8151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Huawei Servers Compute and VDI</a:t>
            </a:r>
          </a:p>
        </p:txBody>
      </p:sp>
      <p:pic>
        <p:nvPicPr>
          <p:cNvPr id="137" name="Picture 136">
            <a:extLst>
              <a:ext uri="{FF2B5EF4-FFF2-40B4-BE49-F238E27FC236}">
                <a16:creationId xmlns:a16="http://schemas.microsoft.com/office/drawing/2014/main" id="{6336C138-C064-4B43-86DD-306413D17ED2}"/>
              </a:ext>
            </a:extLst>
          </p:cNvPr>
          <p:cNvPicPr>
            <a:picLocks noChangeAspect="1"/>
          </p:cNvPicPr>
          <p:nvPr/>
        </p:nvPicPr>
        <p:blipFill>
          <a:blip r:embed="rId30"/>
          <a:stretch>
            <a:fillRect/>
          </a:stretch>
        </p:blipFill>
        <p:spPr>
          <a:xfrm>
            <a:off x="9433052" y="1974287"/>
            <a:ext cx="1487021" cy="687641"/>
          </a:xfrm>
          <a:prstGeom prst="rect">
            <a:avLst/>
          </a:prstGeom>
        </p:spPr>
      </p:pic>
      <p:sp>
        <p:nvSpPr>
          <p:cNvPr id="143" name="TextBox 142">
            <a:extLst>
              <a:ext uri="{FF2B5EF4-FFF2-40B4-BE49-F238E27FC236}">
                <a16:creationId xmlns:a16="http://schemas.microsoft.com/office/drawing/2014/main" id="{B1D352A0-13EA-45F6-BB3B-5057DC88BBBA}"/>
              </a:ext>
            </a:extLst>
          </p:cNvPr>
          <p:cNvSpPr txBox="1"/>
          <p:nvPr/>
        </p:nvSpPr>
        <p:spPr>
          <a:xfrm>
            <a:off x="9539012" y="2652531"/>
            <a:ext cx="1955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Huawei FusionServer VDI</a:t>
            </a:r>
          </a:p>
        </p:txBody>
      </p:sp>
      <p:sp>
        <p:nvSpPr>
          <p:cNvPr id="124" name="TextBox 123">
            <a:extLst>
              <a:ext uri="{FF2B5EF4-FFF2-40B4-BE49-F238E27FC236}">
                <a16:creationId xmlns:a16="http://schemas.microsoft.com/office/drawing/2014/main" id="{03520B2B-B875-4929-8B5F-0C9FD232D89D}"/>
              </a:ext>
            </a:extLst>
          </p:cNvPr>
          <p:cNvSpPr txBox="1"/>
          <p:nvPr/>
        </p:nvSpPr>
        <p:spPr>
          <a:xfrm>
            <a:off x="6095999" y="5498636"/>
            <a:ext cx="5724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a:t>
            </a:r>
          </a:p>
        </p:txBody>
      </p:sp>
      <p:pic>
        <p:nvPicPr>
          <p:cNvPr id="145" name="Picture 144">
            <a:extLst>
              <a:ext uri="{FF2B5EF4-FFF2-40B4-BE49-F238E27FC236}">
                <a16:creationId xmlns:a16="http://schemas.microsoft.com/office/drawing/2014/main" id="{19316B29-EFD7-4742-912D-F2BD6415A0E0}"/>
              </a:ext>
            </a:extLst>
          </p:cNvPr>
          <p:cNvPicPr>
            <a:picLocks noChangeAspect="1"/>
          </p:cNvPicPr>
          <p:nvPr/>
        </p:nvPicPr>
        <p:blipFill>
          <a:blip r:embed="rId31"/>
          <a:stretch>
            <a:fillRect/>
          </a:stretch>
        </p:blipFill>
        <p:spPr>
          <a:xfrm>
            <a:off x="7781771" y="5834983"/>
            <a:ext cx="916391" cy="382060"/>
          </a:xfrm>
          <a:prstGeom prst="rect">
            <a:avLst/>
          </a:prstGeom>
        </p:spPr>
      </p:pic>
      <p:sp>
        <p:nvSpPr>
          <p:cNvPr id="5" name="TextBox 4">
            <a:extLst>
              <a:ext uri="{FF2B5EF4-FFF2-40B4-BE49-F238E27FC236}">
                <a16:creationId xmlns:a16="http://schemas.microsoft.com/office/drawing/2014/main" id="{619C953D-27AF-4883-8CC2-FF0D6259F727}"/>
              </a:ext>
            </a:extLst>
          </p:cNvPr>
          <p:cNvSpPr txBox="1"/>
          <p:nvPr/>
        </p:nvSpPr>
        <p:spPr>
          <a:xfrm>
            <a:off x="3261233" y="3633845"/>
            <a:ext cx="1302605" cy="261610"/>
          </a:xfrm>
          <a:prstGeom prst="rect">
            <a:avLst/>
          </a:prstGeom>
          <a:solidFill>
            <a:srgbClr val="FFFFFF"/>
          </a:solidFill>
        </p:spPr>
        <p:txBody>
          <a:bodyPr wrap="square" rtlCol="0">
            <a:spAutoFit/>
          </a:bodyPr>
          <a:lstStyle/>
          <a:p>
            <a:r>
              <a:rPr lang="en-US" sz="1100" dirty="0"/>
              <a:t>OceanStor NAS</a:t>
            </a:r>
          </a:p>
        </p:txBody>
      </p:sp>
      <p:sp>
        <p:nvSpPr>
          <p:cNvPr id="98" name="TextBox 97">
            <a:extLst>
              <a:ext uri="{FF2B5EF4-FFF2-40B4-BE49-F238E27FC236}">
                <a16:creationId xmlns:a16="http://schemas.microsoft.com/office/drawing/2014/main" id="{124E0848-5C4D-4CA8-B0E3-1143FA557CB6}"/>
              </a:ext>
            </a:extLst>
          </p:cNvPr>
          <p:cNvSpPr txBox="1"/>
          <p:nvPr/>
        </p:nvSpPr>
        <p:spPr>
          <a:xfrm>
            <a:off x="1874757" y="5640485"/>
            <a:ext cx="1302605" cy="261610"/>
          </a:xfrm>
          <a:prstGeom prst="rect">
            <a:avLst/>
          </a:prstGeom>
          <a:solidFill>
            <a:srgbClr val="FFFFFF"/>
          </a:solidFill>
        </p:spPr>
        <p:txBody>
          <a:bodyPr wrap="square" rtlCol="0">
            <a:spAutoFit/>
          </a:bodyPr>
          <a:lstStyle/>
          <a:p>
            <a:r>
              <a:rPr lang="en-US" sz="1100" dirty="0"/>
              <a:t>OceanStor NAS</a:t>
            </a:r>
          </a:p>
        </p:txBody>
      </p:sp>
      <p:sp>
        <p:nvSpPr>
          <p:cNvPr id="6" name="TextBox 5">
            <a:extLst>
              <a:ext uri="{FF2B5EF4-FFF2-40B4-BE49-F238E27FC236}">
                <a16:creationId xmlns:a16="http://schemas.microsoft.com/office/drawing/2014/main" id="{F3E041B4-CC06-4983-BBDA-88BCB72405A7}"/>
              </a:ext>
            </a:extLst>
          </p:cNvPr>
          <p:cNvSpPr txBox="1"/>
          <p:nvPr/>
        </p:nvSpPr>
        <p:spPr>
          <a:xfrm>
            <a:off x="5618913" y="4024012"/>
            <a:ext cx="1130438" cy="461665"/>
          </a:xfrm>
          <a:prstGeom prst="rect">
            <a:avLst/>
          </a:prstGeom>
          <a:noFill/>
        </p:spPr>
        <p:txBody>
          <a:bodyPr wrap="square" rtlCol="0">
            <a:spAutoFit/>
          </a:bodyPr>
          <a:lstStyle/>
          <a:p>
            <a:r>
              <a:rPr lang="en-US" sz="1200" dirty="0"/>
              <a:t>Backup and archive</a:t>
            </a:r>
          </a:p>
        </p:txBody>
      </p:sp>
      <p:pic>
        <p:nvPicPr>
          <p:cNvPr id="93" name="Picture 92">
            <a:extLst>
              <a:ext uri="{FF2B5EF4-FFF2-40B4-BE49-F238E27FC236}">
                <a16:creationId xmlns:a16="http://schemas.microsoft.com/office/drawing/2014/main" id="{2D6F638D-0DC8-438B-9CFB-F66EF72F9E6E}"/>
              </a:ext>
            </a:extLst>
          </p:cNvPr>
          <p:cNvPicPr>
            <a:picLocks noChangeAspect="1"/>
          </p:cNvPicPr>
          <p:nvPr/>
        </p:nvPicPr>
        <p:blipFill>
          <a:blip r:embed="rId25"/>
          <a:stretch>
            <a:fillRect/>
          </a:stretch>
        </p:blipFill>
        <p:spPr>
          <a:xfrm>
            <a:off x="7407565" y="3060990"/>
            <a:ext cx="722825" cy="993227"/>
          </a:xfrm>
          <a:prstGeom prst="rect">
            <a:avLst/>
          </a:prstGeom>
        </p:spPr>
      </p:pic>
      <p:sp>
        <p:nvSpPr>
          <p:cNvPr id="94" name="Flowchart: Process 93">
            <a:extLst>
              <a:ext uri="{FF2B5EF4-FFF2-40B4-BE49-F238E27FC236}">
                <a16:creationId xmlns:a16="http://schemas.microsoft.com/office/drawing/2014/main" id="{1938D767-CCB2-446B-8A9A-761FE546DC3D}"/>
              </a:ext>
            </a:extLst>
          </p:cNvPr>
          <p:cNvSpPr/>
          <p:nvPr/>
        </p:nvSpPr>
        <p:spPr>
          <a:xfrm>
            <a:off x="8093701" y="3072222"/>
            <a:ext cx="1166059" cy="44746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Throughput, latency SLA</a:t>
            </a:r>
          </a:p>
        </p:txBody>
      </p:sp>
      <p:pic>
        <p:nvPicPr>
          <p:cNvPr id="97" name="Picture 96">
            <a:extLst>
              <a:ext uri="{FF2B5EF4-FFF2-40B4-BE49-F238E27FC236}">
                <a16:creationId xmlns:a16="http://schemas.microsoft.com/office/drawing/2014/main" id="{4A70E9CD-1BA6-4252-83F5-92DE5A4D8CDC}"/>
              </a:ext>
            </a:extLst>
          </p:cNvPr>
          <p:cNvPicPr>
            <a:picLocks noChangeAspect="1"/>
          </p:cNvPicPr>
          <p:nvPr/>
        </p:nvPicPr>
        <p:blipFill>
          <a:blip r:embed="rId26"/>
          <a:stretch>
            <a:fillRect/>
          </a:stretch>
        </p:blipFill>
        <p:spPr>
          <a:xfrm>
            <a:off x="7709366" y="3606755"/>
            <a:ext cx="1550394" cy="447462"/>
          </a:xfrm>
          <a:prstGeom prst="rect">
            <a:avLst/>
          </a:prstGeom>
        </p:spPr>
      </p:pic>
      <p:sp>
        <p:nvSpPr>
          <p:cNvPr id="90" name="TextBox 89">
            <a:extLst>
              <a:ext uri="{FF2B5EF4-FFF2-40B4-BE49-F238E27FC236}">
                <a16:creationId xmlns:a16="http://schemas.microsoft.com/office/drawing/2014/main" id="{26C60CF4-1D80-4DFE-B330-502C470641FA}"/>
              </a:ext>
            </a:extLst>
          </p:cNvPr>
          <p:cNvSpPr txBox="1"/>
          <p:nvPr/>
        </p:nvSpPr>
        <p:spPr>
          <a:xfrm>
            <a:off x="7470066" y="3586360"/>
            <a:ext cx="1634722" cy="430887"/>
          </a:xfrm>
          <a:prstGeom prst="rect">
            <a:avLst/>
          </a:prstGeom>
          <a:solidFill>
            <a:srgbClr val="FFFFFF"/>
          </a:solidFill>
        </p:spPr>
        <p:txBody>
          <a:bodyPr wrap="square" rtlCol="0">
            <a:spAutoFit/>
          </a:bodyPr>
          <a:lstStyle/>
          <a:p>
            <a:r>
              <a:rPr lang="en-US" sz="1100" dirty="0"/>
              <a:t>OceanStor NAS High performance tier</a:t>
            </a:r>
          </a:p>
        </p:txBody>
      </p:sp>
      <p:sp>
        <p:nvSpPr>
          <p:cNvPr id="103" name="TextBox 102">
            <a:extLst>
              <a:ext uri="{FF2B5EF4-FFF2-40B4-BE49-F238E27FC236}">
                <a16:creationId xmlns:a16="http://schemas.microsoft.com/office/drawing/2014/main" id="{F30CDE69-25A3-4B1F-B00D-EAEF9F8108BF}"/>
              </a:ext>
            </a:extLst>
          </p:cNvPr>
          <p:cNvSpPr txBox="1"/>
          <p:nvPr/>
        </p:nvSpPr>
        <p:spPr>
          <a:xfrm>
            <a:off x="7897132" y="2096379"/>
            <a:ext cx="1362628" cy="430887"/>
          </a:xfrm>
          <a:prstGeom prst="rect">
            <a:avLst/>
          </a:prstGeom>
          <a:solidFill>
            <a:srgbClr val="FFFFFF"/>
          </a:solidFill>
        </p:spPr>
        <p:txBody>
          <a:bodyPr wrap="square" rtlCol="0">
            <a:spAutoFit/>
          </a:bodyPr>
          <a:lstStyle/>
          <a:p>
            <a:r>
              <a:rPr lang="en-US" sz="1100" dirty="0"/>
              <a:t>GPU accelerated computation</a:t>
            </a:r>
          </a:p>
        </p:txBody>
      </p:sp>
    </p:spTree>
    <p:extLst>
      <p:ext uri="{BB962C8B-B14F-4D97-AF65-F5344CB8AC3E}">
        <p14:creationId xmlns:p14="http://schemas.microsoft.com/office/powerpoint/2010/main" val="1463766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6AAE2D74-42EE-4F5D-9C6E-D7500CC24B99}"/>
              </a:ext>
            </a:extLst>
          </p:cNvPr>
          <p:cNvSpPr/>
          <p:nvPr/>
        </p:nvSpPr>
        <p:spPr>
          <a:xfrm>
            <a:off x="3129090" y="2842573"/>
            <a:ext cx="4932602" cy="16352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80B3D12-F068-4CED-99DC-2AA2FBB98232}"/>
              </a:ext>
            </a:extLst>
          </p:cNvPr>
          <p:cNvSpPr>
            <a:spLocks noGrp="1"/>
          </p:cNvSpPr>
          <p:nvPr>
            <p:ph type="sldNum" sz="quarter" idx="12"/>
          </p:nvPr>
        </p:nvSpPr>
        <p:spPr/>
        <p:txBody>
          <a:bodyPr/>
          <a:lstStyle/>
          <a:p>
            <a:fld id="{3B917CB5-27BD-4ECA-9D86-80D4B900A204}" type="slidenum">
              <a:rPr lang="en-US" smtClean="0"/>
              <a:t>4</a:t>
            </a:fld>
            <a:endParaRPr lang="en-US"/>
          </a:p>
        </p:txBody>
      </p:sp>
      <p:grpSp>
        <p:nvGrpSpPr>
          <p:cNvPr id="4" name="Group 3">
            <a:extLst>
              <a:ext uri="{FF2B5EF4-FFF2-40B4-BE49-F238E27FC236}">
                <a16:creationId xmlns:a16="http://schemas.microsoft.com/office/drawing/2014/main" id="{60BD80F0-2858-494D-8B31-0A37041E7B42}"/>
              </a:ext>
            </a:extLst>
          </p:cNvPr>
          <p:cNvGrpSpPr/>
          <p:nvPr/>
        </p:nvGrpSpPr>
        <p:grpSpPr>
          <a:xfrm>
            <a:off x="3200914" y="2915479"/>
            <a:ext cx="2171827" cy="1225288"/>
            <a:chOff x="2406168" y="2467913"/>
            <a:chExt cx="2171827" cy="1225288"/>
          </a:xfrm>
        </p:grpSpPr>
        <p:sp>
          <p:nvSpPr>
            <p:cNvPr id="5" name="Rectangle 4">
              <a:extLst>
                <a:ext uri="{FF2B5EF4-FFF2-40B4-BE49-F238E27FC236}">
                  <a16:creationId xmlns:a16="http://schemas.microsoft.com/office/drawing/2014/main" id="{BD73E959-E9C9-42FE-AC93-78F1FE40BFE3}"/>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lowchart: Process 5">
              <a:extLst>
                <a:ext uri="{FF2B5EF4-FFF2-40B4-BE49-F238E27FC236}">
                  <a16:creationId xmlns:a16="http://schemas.microsoft.com/office/drawing/2014/main" id="{1FA2E9DE-B4D2-4A40-A0C7-8D791B828029}"/>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Capacity, throughput SLA</a:t>
              </a:r>
            </a:p>
          </p:txBody>
        </p:sp>
        <p:pic>
          <p:nvPicPr>
            <p:cNvPr id="7" name="Picture 6">
              <a:extLst>
                <a:ext uri="{FF2B5EF4-FFF2-40B4-BE49-F238E27FC236}">
                  <a16:creationId xmlns:a16="http://schemas.microsoft.com/office/drawing/2014/main" id="{B7D7D57D-82B9-474B-B847-6F90E2133C89}"/>
                </a:ext>
              </a:extLst>
            </p:cNvPr>
            <p:cNvPicPr>
              <a:picLocks noChangeAspect="1"/>
            </p:cNvPicPr>
            <p:nvPr/>
          </p:nvPicPr>
          <p:blipFill>
            <a:blip r:embed="rId2"/>
            <a:stretch>
              <a:fillRect/>
            </a:stretch>
          </p:blipFill>
          <p:spPr>
            <a:xfrm>
              <a:off x="2507566" y="2591638"/>
              <a:ext cx="722825" cy="993227"/>
            </a:xfrm>
            <a:prstGeom prst="rect">
              <a:avLst/>
            </a:prstGeom>
          </p:spPr>
        </p:pic>
        <p:pic>
          <p:nvPicPr>
            <p:cNvPr id="8" name="Picture 7">
              <a:extLst>
                <a:ext uri="{FF2B5EF4-FFF2-40B4-BE49-F238E27FC236}">
                  <a16:creationId xmlns:a16="http://schemas.microsoft.com/office/drawing/2014/main" id="{B3CCB36D-0541-4CBB-B813-8ECFF34BF186}"/>
                </a:ext>
              </a:extLst>
            </p:cNvPr>
            <p:cNvPicPr>
              <a:picLocks noChangeAspect="1"/>
            </p:cNvPicPr>
            <p:nvPr/>
          </p:nvPicPr>
          <p:blipFill>
            <a:blip r:embed="rId3"/>
            <a:stretch>
              <a:fillRect/>
            </a:stretch>
          </p:blipFill>
          <p:spPr>
            <a:xfrm>
              <a:off x="2859659" y="3132955"/>
              <a:ext cx="1550394" cy="447462"/>
            </a:xfrm>
            <a:prstGeom prst="rect">
              <a:avLst/>
            </a:prstGeom>
          </p:spPr>
        </p:pic>
      </p:grpSp>
      <p:sp>
        <p:nvSpPr>
          <p:cNvPr id="16" name="文本框 7">
            <a:extLst>
              <a:ext uri="{FF2B5EF4-FFF2-40B4-BE49-F238E27FC236}">
                <a16:creationId xmlns:a16="http://schemas.microsoft.com/office/drawing/2014/main" id="{00E76653-C2BB-45F8-82A5-D9FA3ACA51EC}"/>
              </a:ext>
            </a:extLst>
          </p:cNvPr>
          <p:cNvSpPr txBox="1"/>
          <p:nvPr/>
        </p:nvSpPr>
        <p:spPr>
          <a:xfrm>
            <a:off x="1269851" y="1316559"/>
            <a:ext cx="1233030" cy="276999"/>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Render/convert</a:t>
            </a:r>
            <a:endParaRPr lang="zh-CN" altLang="en-US" sz="1200" dirty="0">
              <a:solidFill>
                <a:srgbClr val="1D1D1A"/>
              </a:solidFill>
              <a:ea typeface="微软雅黑" panose="020B0503020204020204" pitchFamily="34" charset="-122"/>
            </a:endParaRPr>
          </a:p>
        </p:txBody>
      </p:sp>
      <p:grpSp>
        <p:nvGrpSpPr>
          <p:cNvPr id="17" name="Group 16">
            <a:extLst>
              <a:ext uri="{FF2B5EF4-FFF2-40B4-BE49-F238E27FC236}">
                <a16:creationId xmlns:a16="http://schemas.microsoft.com/office/drawing/2014/main" id="{BE0B1253-AE49-471E-900D-4138B6C985A8}"/>
              </a:ext>
            </a:extLst>
          </p:cNvPr>
          <p:cNvGrpSpPr/>
          <p:nvPr/>
        </p:nvGrpSpPr>
        <p:grpSpPr>
          <a:xfrm>
            <a:off x="1433907" y="1657087"/>
            <a:ext cx="686282" cy="656570"/>
            <a:chOff x="2469990" y="2951772"/>
            <a:chExt cx="352046" cy="377151"/>
          </a:xfrm>
        </p:grpSpPr>
        <p:sp>
          <p:nvSpPr>
            <p:cNvPr id="18" name="Oval 655">
              <a:extLst>
                <a:ext uri="{FF2B5EF4-FFF2-40B4-BE49-F238E27FC236}">
                  <a16:creationId xmlns:a16="http://schemas.microsoft.com/office/drawing/2014/main" id="{0E753275-1E89-4956-B7EC-0C3A148677F4}"/>
                </a:ext>
              </a:extLst>
            </p:cNvPr>
            <p:cNvSpPr>
              <a:spLocks noChangeArrowheads="1"/>
            </p:cNvSpPr>
            <p:nvPr/>
          </p:nvSpPr>
          <p:spPr bwMode="auto">
            <a:xfrm>
              <a:off x="2469990" y="2951772"/>
              <a:ext cx="352046" cy="377151"/>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9" name="Freeform 656">
              <a:extLst>
                <a:ext uri="{FF2B5EF4-FFF2-40B4-BE49-F238E27FC236}">
                  <a16:creationId xmlns:a16="http://schemas.microsoft.com/office/drawing/2014/main" id="{562DE8C9-14BD-4213-B335-EE135C5F09F1}"/>
                </a:ext>
              </a:extLst>
            </p:cNvPr>
            <p:cNvSpPr>
              <a:spLocks noEditPoints="1"/>
            </p:cNvSpPr>
            <p:nvPr/>
          </p:nvSpPr>
          <p:spPr bwMode="auto">
            <a:xfrm>
              <a:off x="2653408" y="3151440"/>
              <a:ext cx="91710" cy="95080"/>
            </a:xfrm>
            <a:custGeom>
              <a:avLst/>
              <a:gdLst>
                <a:gd name="T0" fmla="*/ 93 w 93"/>
                <a:gd name="T1" fmla="*/ 0 h 90"/>
                <a:gd name="T2" fmla="*/ 93 w 93"/>
                <a:gd name="T3" fmla="*/ 90 h 90"/>
                <a:gd name="T4" fmla="*/ 0 w 93"/>
                <a:gd name="T5" fmla="*/ 90 h 90"/>
                <a:gd name="T6" fmla="*/ 0 w 93"/>
                <a:gd name="T7" fmla="*/ 0 h 90"/>
                <a:gd name="T8" fmla="*/ 93 w 93"/>
                <a:gd name="T9" fmla="*/ 0 h 90"/>
                <a:gd name="T10" fmla="*/ 78 w 93"/>
                <a:gd name="T11" fmla="*/ 78 h 90"/>
                <a:gd name="T12" fmla="*/ 78 w 93"/>
                <a:gd name="T13" fmla="*/ 12 h 90"/>
                <a:gd name="T14" fmla="*/ 15 w 93"/>
                <a:gd name="T15" fmla="*/ 12 h 90"/>
                <a:gd name="T16" fmla="*/ 15 w 93"/>
                <a:gd name="T17" fmla="*/ 78 h 90"/>
                <a:gd name="T18" fmla="*/ 78 w 93"/>
                <a:gd name="T19"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0">
                  <a:moveTo>
                    <a:pt x="93" y="0"/>
                  </a:moveTo>
                  <a:lnTo>
                    <a:pt x="93" y="90"/>
                  </a:lnTo>
                  <a:lnTo>
                    <a:pt x="0" y="90"/>
                  </a:lnTo>
                  <a:lnTo>
                    <a:pt x="0" y="0"/>
                  </a:lnTo>
                  <a:lnTo>
                    <a:pt x="93" y="0"/>
                  </a:lnTo>
                  <a:close/>
                  <a:moveTo>
                    <a:pt x="78" y="78"/>
                  </a:moveTo>
                  <a:lnTo>
                    <a:pt x="78" y="12"/>
                  </a:lnTo>
                  <a:lnTo>
                    <a:pt x="15" y="12"/>
                  </a:lnTo>
                  <a:lnTo>
                    <a:pt x="15" y="78"/>
                  </a:lnTo>
                  <a:lnTo>
                    <a:pt x="7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20" name="Freeform 657">
              <a:extLst>
                <a:ext uri="{FF2B5EF4-FFF2-40B4-BE49-F238E27FC236}">
                  <a16:creationId xmlns:a16="http://schemas.microsoft.com/office/drawing/2014/main" id="{7234B56D-E492-4585-8F82-D84C8CE91D52}"/>
                </a:ext>
              </a:extLst>
            </p:cNvPr>
            <p:cNvSpPr>
              <a:spLocks noEditPoints="1"/>
            </p:cNvSpPr>
            <p:nvPr/>
          </p:nvSpPr>
          <p:spPr bwMode="auto">
            <a:xfrm>
              <a:off x="2653408" y="3036288"/>
              <a:ext cx="91710" cy="95080"/>
            </a:xfrm>
            <a:custGeom>
              <a:avLst/>
              <a:gdLst>
                <a:gd name="T0" fmla="*/ 93 w 93"/>
                <a:gd name="T1" fmla="*/ 0 h 90"/>
                <a:gd name="T2" fmla="*/ 93 w 93"/>
                <a:gd name="T3" fmla="*/ 90 h 90"/>
                <a:gd name="T4" fmla="*/ 0 w 93"/>
                <a:gd name="T5" fmla="*/ 90 h 90"/>
                <a:gd name="T6" fmla="*/ 0 w 93"/>
                <a:gd name="T7" fmla="*/ 0 h 90"/>
                <a:gd name="T8" fmla="*/ 93 w 93"/>
                <a:gd name="T9" fmla="*/ 0 h 90"/>
                <a:gd name="T10" fmla="*/ 78 w 93"/>
                <a:gd name="T11" fmla="*/ 79 h 90"/>
                <a:gd name="T12" fmla="*/ 78 w 93"/>
                <a:gd name="T13" fmla="*/ 12 h 90"/>
                <a:gd name="T14" fmla="*/ 15 w 93"/>
                <a:gd name="T15" fmla="*/ 12 h 90"/>
                <a:gd name="T16" fmla="*/ 15 w 93"/>
                <a:gd name="T17" fmla="*/ 79 h 90"/>
                <a:gd name="T18" fmla="*/ 78 w 93"/>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0">
                  <a:moveTo>
                    <a:pt x="93" y="0"/>
                  </a:moveTo>
                  <a:lnTo>
                    <a:pt x="93" y="90"/>
                  </a:lnTo>
                  <a:lnTo>
                    <a:pt x="0" y="90"/>
                  </a:lnTo>
                  <a:lnTo>
                    <a:pt x="0" y="0"/>
                  </a:lnTo>
                  <a:lnTo>
                    <a:pt x="93" y="0"/>
                  </a:lnTo>
                  <a:close/>
                  <a:moveTo>
                    <a:pt x="78" y="79"/>
                  </a:moveTo>
                  <a:lnTo>
                    <a:pt x="78" y="12"/>
                  </a:lnTo>
                  <a:lnTo>
                    <a:pt x="15" y="12"/>
                  </a:lnTo>
                  <a:lnTo>
                    <a:pt x="15" y="79"/>
                  </a:lnTo>
                  <a:lnTo>
                    <a:pt x="7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21" name="Freeform 658">
              <a:extLst>
                <a:ext uri="{FF2B5EF4-FFF2-40B4-BE49-F238E27FC236}">
                  <a16:creationId xmlns:a16="http://schemas.microsoft.com/office/drawing/2014/main" id="{93D41F07-0958-4D03-A8E9-C5943674B417}"/>
                </a:ext>
              </a:extLst>
            </p:cNvPr>
            <p:cNvSpPr>
              <a:spLocks/>
            </p:cNvSpPr>
            <p:nvPr/>
          </p:nvSpPr>
          <p:spPr bwMode="auto">
            <a:xfrm>
              <a:off x="2675103" y="3186303"/>
              <a:ext cx="8876" cy="25355"/>
            </a:xfrm>
            <a:custGeom>
              <a:avLst/>
              <a:gdLst>
                <a:gd name="T0" fmla="*/ 4 w 4"/>
                <a:gd name="T1" fmla="*/ 9 h 10"/>
                <a:gd name="T2" fmla="*/ 2 w 4"/>
                <a:gd name="T3" fmla="*/ 10 h 10"/>
                <a:gd name="T4" fmla="*/ 0 w 4"/>
                <a:gd name="T5" fmla="*/ 8 h 10"/>
                <a:gd name="T6" fmla="*/ 0 w 4"/>
                <a:gd name="T7" fmla="*/ 2 h 10"/>
                <a:gd name="T8" fmla="*/ 2 w 4"/>
                <a:gd name="T9" fmla="*/ 0 h 10"/>
                <a:gd name="T10" fmla="*/ 4 w 4"/>
                <a:gd name="T11" fmla="*/ 2 h 10"/>
                <a:gd name="T12" fmla="*/ 3 w 4"/>
                <a:gd name="T13" fmla="*/ 2 h 10"/>
                <a:gd name="T14" fmla="*/ 3 w 4"/>
                <a:gd name="T15" fmla="*/ 9 h 10"/>
                <a:gd name="T16" fmla="*/ 4 w 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4" y="9"/>
                  </a:moveTo>
                  <a:cubicBezTo>
                    <a:pt x="4" y="9"/>
                    <a:pt x="3" y="10"/>
                    <a:pt x="2" y="10"/>
                  </a:cubicBezTo>
                  <a:cubicBezTo>
                    <a:pt x="1" y="10"/>
                    <a:pt x="0" y="9"/>
                    <a:pt x="0" y="8"/>
                  </a:cubicBezTo>
                  <a:cubicBezTo>
                    <a:pt x="0" y="2"/>
                    <a:pt x="0" y="2"/>
                    <a:pt x="0" y="2"/>
                  </a:cubicBezTo>
                  <a:cubicBezTo>
                    <a:pt x="0" y="1"/>
                    <a:pt x="1" y="0"/>
                    <a:pt x="2" y="0"/>
                  </a:cubicBezTo>
                  <a:cubicBezTo>
                    <a:pt x="3" y="0"/>
                    <a:pt x="4" y="1"/>
                    <a:pt x="4" y="2"/>
                  </a:cubicBezTo>
                  <a:cubicBezTo>
                    <a:pt x="3" y="2"/>
                    <a:pt x="3" y="2"/>
                    <a:pt x="3" y="2"/>
                  </a:cubicBezTo>
                  <a:cubicBezTo>
                    <a:pt x="3" y="9"/>
                    <a:pt x="3" y="9"/>
                    <a:pt x="3" y="9"/>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22" name="Freeform 659">
              <a:extLst>
                <a:ext uri="{FF2B5EF4-FFF2-40B4-BE49-F238E27FC236}">
                  <a16:creationId xmlns:a16="http://schemas.microsoft.com/office/drawing/2014/main" id="{0FD974B6-ADDC-4553-A596-B6ECD34CC742}"/>
                </a:ext>
              </a:extLst>
            </p:cNvPr>
            <p:cNvSpPr>
              <a:spLocks noEditPoints="1"/>
            </p:cNvSpPr>
            <p:nvPr/>
          </p:nvSpPr>
          <p:spPr bwMode="auto">
            <a:xfrm>
              <a:off x="2548879" y="3036288"/>
              <a:ext cx="90723" cy="95080"/>
            </a:xfrm>
            <a:custGeom>
              <a:avLst/>
              <a:gdLst>
                <a:gd name="T0" fmla="*/ 78 w 92"/>
                <a:gd name="T1" fmla="*/ 12 h 90"/>
                <a:gd name="T2" fmla="*/ 14 w 92"/>
                <a:gd name="T3" fmla="*/ 12 h 90"/>
                <a:gd name="T4" fmla="*/ 14 w 92"/>
                <a:gd name="T5" fmla="*/ 79 h 90"/>
                <a:gd name="T6" fmla="*/ 78 w 92"/>
                <a:gd name="T7" fmla="*/ 79 h 90"/>
                <a:gd name="T8" fmla="*/ 78 w 92"/>
                <a:gd name="T9" fmla="*/ 12 h 90"/>
                <a:gd name="T10" fmla="*/ 92 w 92"/>
                <a:gd name="T11" fmla="*/ 0 h 90"/>
                <a:gd name="T12" fmla="*/ 92 w 92"/>
                <a:gd name="T13" fmla="*/ 90 h 90"/>
                <a:gd name="T14" fmla="*/ 0 w 92"/>
                <a:gd name="T15" fmla="*/ 90 h 90"/>
                <a:gd name="T16" fmla="*/ 0 w 92"/>
                <a:gd name="T17" fmla="*/ 0 h 90"/>
                <a:gd name="T18" fmla="*/ 92 w 9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0">
                  <a:moveTo>
                    <a:pt x="78" y="12"/>
                  </a:moveTo>
                  <a:lnTo>
                    <a:pt x="14" y="12"/>
                  </a:lnTo>
                  <a:lnTo>
                    <a:pt x="14" y="79"/>
                  </a:lnTo>
                  <a:lnTo>
                    <a:pt x="78" y="79"/>
                  </a:lnTo>
                  <a:lnTo>
                    <a:pt x="78" y="12"/>
                  </a:lnTo>
                  <a:close/>
                  <a:moveTo>
                    <a:pt x="92" y="0"/>
                  </a:moveTo>
                  <a:lnTo>
                    <a:pt x="92" y="90"/>
                  </a:lnTo>
                  <a:lnTo>
                    <a:pt x="0" y="90"/>
                  </a:lnTo>
                  <a:lnTo>
                    <a:pt x="0" y="0"/>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23" name="Freeform 660">
              <a:extLst>
                <a:ext uri="{FF2B5EF4-FFF2-40B4-BE49-F238E27FC236}">
                  <a16:creationId xmlns:a16="http://schemas.microsoft.com/office/drawing/2014/main" id="{070D827A-71C1-408C-9B2E-3C8A34FEEB91}"/>
                </a:ext>
              </a:extLst>
            </p:cNvPr>
            <p:cNvSpPr>
              <a:spLocks noEditPoints="1"/>
            </p:cNvSpPr>
            <p:nvPr/>
          </p:nvSpPr>
          <p:spPr bwMode="auto">
            <a:xfrm>
              <a:off x="2548879" y="3151440"/>
              <a:ext cx="90723" cy="95080"/>
            </a:xfrm>
            <a:custGeom>
              <a:avLst/>
              <a:gdLst>
                <a:gd name="T0" fmla="*/ 78 w 92"/>
                <a:gd name="T1" fmla="*/ 78 h 90"/>
                <a:gd name="T2" fmla="*/ 78 w 92"/>
                <a:gd name="T3" fmla="*/ 12 h 90"/>
                <a:gd name="T4" fmla="*/ 14 w 92"/>
                <a:gd name="T5" fmla="*/ 12 h 90"/>
                <a:gd name="T6" fmla="*/ 14 w 92"/>
                <a:gd name="T7" fmla="*/ 78 h 90"/>
                <a:gd name="T8" fmla="*/ 78 w 92"/>
                <a:gd name="T9" fmla="*/ 78 h 90"/>
                <a:gd name="T10" fmla="*/ 92 w 92"/>
                <a:gd name="T11" fmla="*/ 0 h 90"/>
                <a:gd name="T12" fmla="*/ 92 w 92"/>
                <a:gd name="T13" fmla="*/ 90 h 90"/>
                <a:gd name="T14" fmla="*/ 0 w 92"/>
                <a:gd name="T15" fmla="*/ 90 h 90"/>
                <a:gd name="T16" fmla="*/ 0 w 92"/>
                <a:gd name="T17" fmla="*/ 0 h 90"/>
                <a:gd name="T18" fmla="*/ 92 w 9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0">
                  <a:moveTo>
                    <a:pt x="78" y="78"/>
                  </a:moveTo>
                  <a:lnTo>
                    <a:pt x="78" y="12"/>
                  </a:lnTo>
                  <a:lnTo>
                    <a:pt x="14" y="12"/>
                  </a:lnTo>
                  <a:lnTo>
                    <a:pt x="14" y="78"/>
                  </a:lnTo>
                  <a:lnTo>
                    <a:pt x="78" y="78"/>
                  </a:lnTo>
                  <a:close/>
                  <a:moveTo>
                    <a:pt x="92" y="0"/>
                  </a:moveTo>
                  <a:lnTo>
                    <a:pt x="92" y="90"/>
                  </a:lnTo>
                  <a:lnTo>
                    <a:pt x="0" y="90"/>
                  </a:lnTo>
                  <a:lnTo>
                    <a:pt x="0" y="0"/>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24" name="Freeform 661">
              <a:extLst>
                <a:ext uri="{FF2B5EF4-FFF2-40B4-BE49-F238E27FC236}">
                  <a16:creationId xmlns:a16="http://schemas.microsoft.com/office/drawing/2014/main" id="{D0DE2699-7EED-4904-8621-AFAB719707FD}"/>
                </a:ext>
              </a:extLst>
            </p:cNvPr>
            <p:cNvSpPr>
              <a:spLocks/>
            </p:cNvSpPr>
            <p:nvPr/>
          </p:nvSpPr>
          <p:spPr bwMode="auto">
            <a:xfrm>
              <a:off x="2572546" y="3072206"/>
              <a:ext cx="6904" cy="24299"/>
            </a:xfrm>
            <a:custGeom>
              <a:avLst/>
              <a:gdLst>
                <a:gd name="T0" fmla="*/ 3 w 3"/>
                <a:gd name="T1" fmla="*/ 8 h 10"/>
                <a:gd name="T2" fmla="*/ 2 w 3"/>
                <a:gd name="T3" fmla="*/ 10 h 10"/>
                <a:gd name="T4" fmla="*/ 0 w 3"/>
                <a:gd name="T5" fmla="*/ 8 h 10"/>
                <a:gd name="T6" fmla="*/ 0 w 3"/>
                <a:gd name="T7" fmla="*/ 2 h 10"/>
                <a:gd name="T8" fmla="*/ 2 w 3"/>
                <a:gd name="T9" fmla="*/ 0 h 10"/>
                <a:gd name="T10" fmla="*/ 3 w 3"/>
                <a:gd name="T11" fmla="*/ 2 h 10"/>
                <a:gd name="T12" fmla="*/ 2 w 3"/>
                <a:gd name="T13" fmla="*/ 2 h 10"/>
                <a:gd name="T14" fmla="*/ 2 w 3"/>
                <a:gd name="T15" fmla="*/ 8 h 10"/>
                <a:gd name="T16" fmla="*/ 3 w 3"/>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8"/>
                  </a:moveTo>
                  <a:cubicBezTo>
                    <a:pt x="3" y="9"/>
                    <a:pt x="2" y="10"/>
                    <a:pt x="2" y="10"/>
                  </a:cubicBezTo>
                  <a:cubicBezTo>
                    <a:pt x="1" y="10"/>
                    <a:pt x="0" y="9"/>
                    <a:pt x="0" y="8"/>
                  </a:cubicBezTo>
                  <a:cubicBezTo>
                    <a:pt x="0" y="2"/>
                    <a:pt x="0" y="2"/>
                    <a:pt x="0" y="2"/>
                  </a:cubicBezTo>
                  <a:cubicBezTo>
                    <a:pt x="0" y="1"/>
                    <a:pt x="1" y="0"/>
                    <a:pt x="2" y="0"/>
                  </a:cubicBezTo>
                  <a:cubicBezTo>
                    <a:pt x="2" y="0"/>
                    <a:pt x="3" y="1"/>
                    <a:pt x="3" y="2"/>
                  </a:cubicBezTo>
                  <a:cubicBezTo>
                    <a:pt x="2" y="2"/>
                    <a:pt x="2" y="2"/>
                    <a:pt x="2" y="2"/>
                  </a:cubicBezTo>
                  <a:cubicBezTo>
                    <a:pt x="2" y="8"/>
                    <a:pt x="2" y="8"/>
                    <a:pt x="2" y="8"/>
                  </a:cubicBezTo>
                  <a:lnTo>
                    <a:pt x="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39" name="Group 38">
            <a:extLst>
              <a:ext uri="{FF2B5EF4-FFF2-40B4-BE49-F238E27FC236}">
                <a16:creationId xmlns:a16="http://schemas.microsoft.com/office/drawing/2014/main" id="{D5622A70-0376-4CAF-A482-067A636B9CE0}"/>
              </a:ext>
            </a:extLst>
          </p:cNvPr>
          <p:cNvGrpSpPr/>
          <p:nvPr/>
        </p:nvGrpSpPr>
        <p:grpSpPr>
          <a:xfrm>
            <a:off x="4545398" y="1617559"/>
            <a:ext cx="686282" cy="656570"/>
            <a:chOff x="3328286" y="2110913"/>
            <a:chExt cx="345190" cy="369805"/>
          </a:xfrm>
        </p:grpSpPr>
        <p:sp>
          <p:nvSpPr>
            <p:cNvPr id="40" name="Oval 736">
              <a:extLst>
                <a:ext uri="{FF2B5EF4-FFF2-40B4-BE49-F238E27FC236}">
                  <a16:creationId xmlns:a16="http://schemas.microsoft.com/office/drawing/2014/main" id="{FF61DDDA-6D97-4FDD-BE41-5BEFF4D4A786}"/>
                </a:ext>
              </a:extLst>
            </p:cNvPr>
            <p:cNvSpPr>
              <a:spLocks noChangeArrowheads="1"/>
            </p:cNvSpPr>
            <p:nvPr/>
          </p:nvSpPr>
          <p:spPr bwMode="auto">
            <a:xfrm>
              <a:off x="3328286" y="2110913"/>
              <a:ext cx="345190" cy="3698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1" name="Freeform 737">
              <a:extLst>
                <a:ext uri="{FF2B5EF4-FFF2-40B4-BE49-F238E27FC236}">
                  <a16:creationId xmlns:a16="http://schemas.microsoft.com/office/drawing/2014/main" id="{B5BFB832-49C0-4D4C-BD8D-0DDD63F7EAE6}"/>
                </a:ext>
              </a:extLst>
            </p:cNvPr>
            <p:cNvSpPr>
              <a:spLocks noEditPoints="1"/>
            </p:cNvSpPr>
            <p:nvPr/>
          </p:nvSpPr>
          <p:spPr bwMode="auto">
            <a:xfrm>
              <a:off x="3522637" y="2250755"/>
              <a:ext cx="112163" cy="119126"/>
            </a:xfrm>
            <a:custGeom>
              <a:avLst/>
              <a:gdLst>
                <a:gd name="T0" fmla="*/ 0 w 116"/>
                <a:gd name="T1" fmla="*/ 30 h 115"/>
                <a:gd name="T2" fmla="*/ 85 w 116"/>
                <a:gd name="T3" fmla="*/ 0 h 115"/>
                <a:gd name="T4" fmla="*/ 116 w 116"/>
                <a:gd name="T5" fmla="*/ 82 h 115"/>
                <a:gd name="T6" fmla="*/ 33 w 116"/>
                <a:gd name="T7" fmla="*/ 115 h 115"/>
                <a:gd name="T8" fmla="*/ 0 w 116"/>
                <a:gd name="T9" fmla="*/ 30 h 115"/>
                <a:gd name="T10" fmla="*/ 57 w 116"/>
                <a:gd name="T11" fmla="*/ 18 h 115"/>
                <a:gd name="T12" fmla="*/ 35 w 116"/>
                <a:gd name="T13" fmla="*/ 28 h 115"/>
                <a:gd name="T14" fmla="*/ 45 w 116"/>
                <a:gd name="T15" fmla="*/ 54 h 115"/>
                <a:gd name="T16" fmla="*/ 54 w 116"/>
                <a:gd name="T17" fmla="*/ 42 h 115"/>
                <a:gd name="T18" fmla="*/ 68 w 116"/>
                <a:gd name="T19" fmla="*/ 47 h 115"/>
                <a:gd name="T20" fmla="*/ 57 w 116"/>
                <a:gd name="T21" fmla="*/ 1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15">
                  <a:moveTo>
                    <a:pt x="0" y="30"/>
                  </a:moveTo>
                  <a:lnTo>
                    <a:pt x="85" y="0"/>
                  </a:lnTo>
                  <a:lnTo>
                    <a:pt x="116" y="82"/>
                  </a:lnTo>
                  <a:lnTo>
                    <a:pt x="33" y="115"/>
                  </a:lnTo>
                  <a:lnTo>
                    <a:pt x="0" y="30"/>
                  </a:lnTo>
                  <a:close/>
                  <a:moveTo>
                    <a:pt x="57" y="18"/>
                  </a:moveTo>
                  <a:lnTo>
                    <a:pt x="35" y="28"/>
                  </a:lnTo>
                  <a:lnTo>
                    <a:pt x="45" y="54"/>
                  </a:lnTo>
                  <a:lnTo>
                    <a:pt x="54" y="42"/>
                  </a:lnTo>
                  <a:lnTo>
                    <a:pt x="68" y="47"/>
                  </a:lnTo>
                  <a:lnTo>
                    <a:pt x="57"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2" name="Freeform 738">
              <a:extLst>
                <a:ext uri="{FF2B5EF4-FFF2-40B4-BE49-F238E27FC236}">
                  <a16:creationId xmlns:a16="http://schemas.microsoft.com/office/drawing/2014/main" id="{7BDE4782-5531-4529-BF6B-0D039D51099F}"/>
                </a:ext>
              </a:extLst>
            </p:cNvPr>
            <p:cNvSpPr>
              <a:spLocks noEditPoints="1"/>
            </p:cNvSpPr>
            <p:nvPr/>
          </p:nvSpPr>
          <p:spPr bwMode="auto">
            <a:xfrm>
              <a:off x="3394037" y="2235217"/>
              <a:ext cx="125699" cy="134663"/>
            </a:xfrm>
            <a:custGeom>
              <a:avLst/>
              <a:gdLst>
                <a:gd name="T0" fmla="*/ 83 w 130"/>
                <a:gd name="T1" fmla="*/ 55 h 130"/>
                <a:gd name="T2" fmla="*/ 83 w 130"/>
                <a:gd name="T3" fmla="*/ 12 h 130"/>
                <a:gd name="T4" fmla="*/ 48 w 130"/>
                <a:gd name="T5" fmla="*/ 12 h 130"/>
                <a:gd name="T6" fmla="*/ 48 w 130"/>
                <a:gd name="T7" fmla="*/ 55 h 130"/>
                <a:gd name="T8" fmla="*/ 67 w 130"/>
                <a:gd name="T9" fmla="*/ 43 h 130"/>
                <a:gd name="T10" fmla="*/ 83 w 130"/>
                <a:gd name="T11" fmla="*/ 55 h 130"/>
                <a:gd name="T12" fmla="*/ 130 w 130"/>
                <a:gd name="T13" fmla="*/ 130 h 130"/>
                <a:gd name="T14" fmla="*/ 0 w 130"/>
                <a:gd name="T15" fmla="*/ 130 h 130"/>
                <a:gd name="T16" fmla="*/ 0 w 130"/>
                <a:gd name="T17" fmla="*/ 0 h 130"/>
                <a:gd name="T18" fmla="*/ 130 w 130"/>
                <a:gd name="T19" fmla="*/ 0 h 130"/>
                <a:gd name="T20" fmla="*/ 130 w 130"/>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0">
                  <a:moveTo>
                    <a:pt x="83" y="55"/>
                  </a:moveTo>
                  <a:lnTo>
                    <a:pt x="83" y="12"/>
                  </a:lnTo>
                  <a:lnTo>
                    <a:pt x="48" y="12"/>
                  </a:lnTo>
                  <a:lnTo>
                    <a:pt x="48" y="55"/>
                  </a:lnTo>
                  <a:lnTo>
                    <a:pt x="67" y="43"/>
                  </a:lnTo>
                  <a:lnTo>
                    <a:pt x="83" y="55"/>
                  </a:lnTo>
                  <a:close/>
                  <a:moveTo>
                    <a:pt x="130" y="130"/>
                  </a:moveTo>
                  <a:lnTo>
                    <a:pt x="0" y="130"/>
                  </a:lnTo>
                  <a:lnTo>
                    <a:pt x="0" y="0"/>
                  </a:lnTo>
                  <a:lnTo>
                    <a:pt x="130" y="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43" name="Group 42">
            <a:extLst>
              <a:ext uri="{FF2B5EF4-FFF2-40B4-BE49-F238E27FC236}">
                <a16:creationId xmlns:a16="http://schemas.microsoft.com/office/drawing/2014/main" id="{27980D7E-39D3-4DAB-8A29-2AD9C508BF66}"/>
              </a:ext>
            </a:extLst>
          </p:cNvPr>
          <p:cNvGrpSpPr/>
          <p:nvPr/>
        </p:nvGrpSpPr>
        <p:grpSpPr>
          <a:xfrm>
            <a:off x="3403182" y="1632505"/>
            <a:ext cx="686282" cy="656570"/>
            <a:chOff x="3329278" y="2873628"/>
            <a:chExt cx="344224" cy="369805"/>
          </a:xfrm>
        </p:grpSpPr>
        <p:sp>
          <p:nvSpPr>
            <p:cNvPr id="44" name="Oval 1168">
              <a:extLst>
                <a:ext uri="{FF2B5EF4-FFF2-40B4-BE49-F238E27FC236}">
                  <a16:creationId xmlns:a16="http://schemas.microsoft.com/office/drawing/2014/main" id="{9B3810C0-CD6A-4DE0-98FD-78D01DDDFF24}"/>
                </a:ext>
              </a:extLst>
            </p:cNvPr>
            <p:cNvSpPr>
              <a:spLocks noChangeArrowheads="1"/>
            </p:cNvSpPr>
            <p:nvPr/>
          </p:nvSpPr>
          <p:spPr bwMode="auto">
            <a:xfrm>
              <a:off x="3329278" y="2873628"/>
              <a:ext cx="344224" cy="3698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5" name="Freeform 1169">
              <a:extLst>
                <a:ext uri="{FF2B5EF4-FFF2-40B4-BE49-F238E27FC236}">
                  <a16:creationId xmlns:a16="http://schemas.microsoft.com/office/drawing/2014/main" id="{AB58B59D-B96C-44BB-9296-ACDE143B12EC}"/>
                </a:ext>
              </a:extLst>
            </p:cNvPr>
            <p:cNvSpPr>
              <a:spLocks/>
            </p:cNvSpPr>
            <p:nvPr/>
          </p:nvSpPr>
          <p:spPr bwMode="auto">
            <a:xfrm>
              <a:off x="3541034" y="3038330"/>
              <a:ext cx="50280" cy="43506"/>
            </a:xfrm>
            <a:custGeom>
              <a:avLst/>
              <a:gdLst>
                <a:gd name="T0" fmla="*/ 6 w 22"/>
                <a:gd name="T1" fmla="*/ 1 h 18"/>
                <a:gd name="T2" fmla="*/ 10 w 22"/>
                <a:gd name="T3" fmla="*/ 4 h 18"/>
                <a:gd name="T4" fmla="*/ 10 w 22"/>
                <a:gd name="T5" fmla="*/ 6 h 18"/>
                <a:gd name="T6" fmla="*/ 11 w 22"/>
                <a:gd name="T7" fmla="*/ 6 h 18"/>
                <a:gd name="T8" fmla="*/ 12 w 22"/>
                <a:gd name="T9" fmla="*/ 6 h 18"/>
                <a:gd name="T10" fmla="*/ 12 w 22"/>
                <a:gd name="T11" fmla="*/ 4 h 18"/>
                <a:gd name="T12" fmla="*/ 16 w 22"/>
                <a:gd name="T13" fmla="*/ 1 h 18"/>
                <a:gd name="T14" fmla="*/ 16 w 22"/>
                <a:gd name="T15" fmla="*/ 0 h 18"/>
                <a:gd name="T16" fmla="*/ 22 w 22"/>
                <a:gd name="T17" fmla="*/ 6 h 18"/>
                <a:gd name="T18" fmla="*/ 22 w 22"/>
                <a:gd name="T19" fmla="*/ 10 h 18"/>
                <a:gd name="T20" fmla="*/ 11 w 22"/>
                <a:gd name="T21" fmla="*/ 18 h 18"/>
                <a:gd name="T22" fmla="*/ 11 w 22"/>
                <a:gd name="T23" fmla="*/ 18 h 18"/>
                <a:gd name="T24" fmla="*/ 0 w 22"/>
                <a:gd name="T25" fmla="*/ 10 h 18"/>
                <a:gd name="T26" fmla="*/ 0 w 22"/>
                <a:gd name="T27" fmla="*/ 6 h 18"/>
                <a:gd name="T28" fmla="*/ 7 w 22"/>
                <a:gd name="T29" fmla="*/ 0 h 18"/>
                <a:gd name="T30" fmla="*/ 6 w 22"/>
                <a:gd name="T3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6" y="1"/>
                  </a:moveTo>
                  <a:cubicBezTo>
                    <a:pt x="6" y="2"/>
                    <a:pt x="8" y="4"/>
                    <a:pt x="10" y="4"/>
                  </a:cubicBezTo>
                  <a:cubicBezTo>
                    <a:pt x="10" y="6"/>
                    <a:pt x="10" y="6"/>
                    <a:pt x="10" y="6"/>
                  </a:cubicBezTo>
                  <a:cubicBezTo>
                    <a:pt x="10" y="6"/>
                    <a:pt x="11" y="6"/>
                    <a:pt x="11" y="6"/>
                  </a:cubicBezTo>
                  <a:cubicBezTo>
                    <a:pt x="12" y="6"/>
                    <a:pt x="12" y="6"/>
                    <a:pt x="12" y="6"/>
                  </a:cubicBezTo>
                  <a:cubicBezTo>
                    <a:pt x="12" y="4"/>
                    <a:pt x="12" y="4"/>
                    <a:pt x="12" y="4"/>
                  </a:cubicBezTo>
                  <a:cubicBezTo>
                    <a:pt x="14" y="4"/>
                    <a:pt x="16" y="2"/>
                    <a:pt x="16" y="1"/>
                  </a:cubicBezTo>
                  <a:cubicBezTo>
                    <a:pt x="16" y="0"/>
                    <a:pt x="16" y="0"/>
                    <a:pt x="16" y="0"/>
                  </a:cubicBezTo>
                  <a:cubicBezTo>
                    <a:pt x="19" y="1"/>
                    <a:pt x="22" y="2"/>
                    <a:pt x="22" y="6"/>
                  </a:cubicBezTo>
                  <a:cubicBezTo>
                    <a:pt x="22" y="10"/>
                    <a:pt x="22" y="10"/>
                    <a:pt x="22" y="10"/>
                  </a:cubicBezTo>
                  <a:cubicBezTo>
                    <a:pt x="22" y="10"/>
                    <a:pt x="21" y="18"/>
                    <a:pt x="11" y="18"/>
                  </a:cubicBezTo>
                  <a:cubicBezTo>
                    <a:pt x="11" y="18"/>
                    <a:pt x="11" y="18"/>
                    <a:pt x="11" y="18"/>
                  </a:cubicBezTo>
                  <a:cubicBezTo>
                    <a:pt x="1" y="18"/>
                    <a:pt x="0" y="10"/>
                    <a:pt x="0" y="10"/>
                  </a:cubicBezTo>
                  <a:cubicBezTo>
                    <a:pt x="0" y="6"/>
                    <a:pt x="0" y="6"/>
                    <a:pt x="0" y="6"/>
                  </a:cubicBezTo>
                  <a:cubicBezTo>
                    <a:pt x="0" y="2"/>
                    <a:pt x="3" y="1"/>
                    <a:pt x="7" y="0"/>
                  </a:cubicBezTo>
                  <a:cubicBezTo>
                    <a:pt x="7" y="0"/>
                    <a:pt x="6" y="0"/>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6" name="Freeform 1170">
              <a:extLst>
                <a:ext uri="{FF2B5EF4-FFF2-40B4-BE49-F238E27FC236}">
                  <a16:creationId xmlns:a16="http://schemas.microsoft.com/office/drawing/2014/main" id="{2818526B-CE50-4E99-9484-E619D349E98F}"/>
                </a:ext>
              </a:extLst>
            </p:cNvPr>
            <p:cNvSpPr>
              <a:spLocks/>
            </p:cNvSpPr>
            <p:nvPr/>
          </p:nvSpPr>
          <p:spPr bwMode="auto">
            <a:xfrm>
              <a:off x="3566174" y="3113949"/>
              <a:ext cx="6769" cy="19682"/>
            </a:xfrm>
            <a:custGeom>
              <a:avLst/>
              <a:gdLst>
                <a:gd name="T0" fmla="*/ 0 w 3"/>
                <a:gd name="T1" fmla="*/ 0 h 8"/>
                <a:gd name="T2" fmla="*/ 3 w 3"/>
                <a:gd name="T3" fmla="*/ 4 h 8"/>
                <a:gd name="T4" fmla="*/ 0 w 3"/>
                <a:gd name="T5" fmla="*/ 8 h 8"/>
                <a:gd name="T6" fmla="*/ 0 w 3"/>
                <a:gd name="T7" fmla="*/ 0 h 8"/>
              </a:gdLst>
              <a:ahLst/>
              <a:cxnLst>
                <a:cxn ang="0">
                  <a:pos x="T0" y="T1"/>
                </a:cxn>
                <a:cxn ang="0">
                  <a:pos x="T2" y="T3"/>
                </a:cxn>
                <a:cxn ang="0">
                  <a:pos x="T4" y="T5"/>
                </a:cxn>
                <a:cxn ang="0">
                  <a:pos x="T6" y="T7"/>
                </a:cxn>
              </a:cxnLst>
              <a:rect l="0" t="0" r="r" b="b"/>
              <a:pathLst>
                <a:path w="3" h="8">
                  <a:moveTo>
                    <a:pt x="0" y="0"/>
                  </a:moveTo>
                  <a:cubicBezTo>
                    <a:pt x="2" y="1"/>
                    <a:pt x="3" y="2"/>
                    <a:pt x="3" y="4"/>
                  </a:cubicBezTo>
                  <a:cubicBezTo>
                    <a:pt x="3" y="6"/>
                    <a:pt x="2" y="7"/>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7" name="Freeform 1171">
              <a:extLst>
                <a:ext uri="{FF2B5EF4-FFF2-40B4-BE49-F238E27FC236}">
                  <a16:creationId xmlns:a16="http://schemas.microsoft.com/office/drawing/2014/main" id="{76E80B77-61D6-4042-A7F3-C0AA463E57F4}"/>
                </a:ext>
              </a:extLst>
            </p:cNvPr>
            <p:cNvSpPr>
              <a:spLocks/>
            </p:cNvSpPr>
            <p:nvPr/>
          </p:nvSpPr>
          <p:spPr bwMode="auto">
            <a:xfrm>
              <a:off x="3555538" y="3011398"/>
              <a:ext cx="22240" cy="29005"/>
            </a:xfrm>
            <a:custGeom>
              <a:avLst/>
              <a:gdLst>
                <a:gd name="T0" fmla="*/ 1 w 10"/>
                <a:gd name="T1" fmla="*/ 7 h 12"/>
                <a:gd name="T2" fmla="*/ 0 w 10"/>
                <a:gd name="T3" fmla="*/ 6 h 12"/>
                <a:gd name="T4" fmla="*/ 1 w 10"/>
                <a:gd name="T5" fmla="*/ 5 h 12"/>
                <a:gd name="T6" fmla="*/ 5 w 10"/>
                <a:gd name="T7" fmla="*/ 0 h 12"/>
                <a:gd name="T8" fmla="*/ 9 w 10"/>
                <a:gd name="T9" fmla="*/ 5 h 12"/>
                <a:gd name="T10" fmla="*/ 10 w 10"/>
                <a:gd name="T11" fmla="*/ 6 h 12"/>
                <a:gd name="T12" fmla="*/ 9 w 10"/>
                <a:gd name="T13" fmla="*/ 7 h 12"/>
                <a:gd name="T14" fmla="*/ 5 w 10"/>
                <a:gd name="T15" fmla="*/ 12 h 12"/>
                <a:gd name="T16" fmla="*/ 1 w 1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 y="7"/>
                  </a:moveTo>
                  <a:cubicBezTo>
                    <a:pt x="1" y="7"/>
                    <a:pt x="0" y="7"/>
                    <a:pt x="0" y="6"/>
                  </a:cubicBezTo>
                  <a:cubicBezTo>
                    <a:pt x="0" y="5"/>
                    <a:pt x="0" y="5"/>
                    <a:pt x="1" y="5"/>
                  </a:cubicBezTo>
                  <a:cubicBezTo>
                    <a:pt x="1" y="2"/>
                    <a:pt x="2" y="0"/>
                    <a:pt x="5" y="0"/>
                  </a:cubicBezTo>
                  <a:cubicBezTo>
                    <a:pt x="8" y="0"/>
                    <a:pt x="9" y="2"/>
                    <a:pt x="9" y="5"/>
                  </a:cubicBezTo>
                  <a:cubicBezTo>
                    <a:pt x="10" y="5"/>
                    <a:pt x="10" y="5"/>
                    <a:pt x="10" y="6"/>
                  </a:cubicBezTo>
                  <a:cubicBezTo>
                    <a:pt x="10" y="7"/>
                    <a:pt x="10" y="7"/>
                    <a:pt x="9" y="7"/>
                  </a:cubicBezTo>
                  <a:cubicBezTo>
                    <a:pt x="9" y="10"/>
                    <a:pt x="6" y="12"/>
                    <a:pt x="5" y="12"/>
                  </a:cubicBezTo>
                  <a:cubicBezTo>
                    <a:pt x="4" y="12"/>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8" name="Freeform 1172">
              <a:extLst>
                <a:ext uri="{FF2B5EF4-FFF2-40B4-BE49-F238E27FC236}">
                  <a16:creationId xmlns:a16="http://schemas.microsoft.com/office/drawing/2014/main" id="{3864069E-AE02-45CF-A18C-6A30B9ABA8A6}"/>
                </a:ext>
              </a:extLst>
            </p:cNvPr>
            <p:cNvSpPr>
              <a:spLocks/>
            </p:cNvSpPr>
            <p:nvPr/>
          </p:nvSpPr>
          <p:spPr bwMode="auto">
            <a:xfrm>
              <a:off x="3452077" y="3150204"/>
              <a:ext cx="100560" cy="14502"/>
            </a:xfrm>
            <a:custGeom>
              <a:avLst/>
              <a:gdLst>
                <a:gd name="T0" fmla="*/ 37 w 44"/>
                <a:gd name="T1" fmla="*/ 0 h 6"/>
                <a:gd name="T2" fmla="*/ 44 w 44"/>
                <a:gd name="T3" fmla="*/ 0 h 6"/>
                <a:gd name="T4" fmla="*/ 22 w 44"/>
                <a:gd name="T5" fmla="*/ 6 h 6"/>
                <a:gd name="T6" fmla="*/ 0 w 44"/>
                <a:gd name="T7" fmla="*/ 0 h 6"/>
                <a:gd name="T8" fmla="*/ 7 w 44"/>
                <a:gd name="T9" fmla="*/ 0 h 6"/>
                <a:gd name="T10" fmla="*/ 22 w 44"/>
                <a:gd name="T11" fmla="*/ 3 h 6"/>
                <a:gd name="T12" fmla="*/ 37 w 4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37" y="0"/>
                  </a:moveTo>
                  <a:cubicBezTo>
                    <a:pt x="44" y="0"/>
                    <a:pt x="44" y="0"/>
                    <a:pt x="44" y="0"/>
                  </a:cubicBezTo>
                  <a:cubicBezTo>
                    <a:pt x="37" y="4"/>
                    <a:pt x="30" y="6"/>
                    <a:pt x="22" y="6"/>
                  </a:cubicBezTo>
                  <a:cubicBezTo>
                    <a:pt x="14" y="6"/>
                    <a:pt x="6" y="4"/>
                    <a:pt x="0" y="0"/>
                  </a:cubicBezTo>
                  <a:cubicBezTo>
                    <a:pt x="7" y="0"/>
                    <a:pt x="7" y="0"/>
                    <a:pt x="7" y="0"/>
                  </a:cubicBezTo>
                  <a:cubicBezTo>
                    <a:pt x="12" y="2"/>
                    <a:pt x="17" y="3"/>
                    <a:pt x="22" y="3"/>
                  </a:cubicBezTo>
                  <a:cubicBezTo>
                    <a:pt x="27" y="3"/>
                    <a:pt x="32" y="2"/>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9" name="Freeform 1173">
              <a:extLst>
                <a:ext uri="{FF2B5EF4-FFF2-40B4-BE49-F238E27FC236}">
                  <a16:creationId xmlns:a16="http://schemas.microsoft.com/office/drawing/2014/main" id="{F6A291E7-81E3-4DE2-B90D-82817112F8CD}"/>
                </a:ext>
              </a:extLst>
            </p:cNvPr>
            <p:cNvSpPr>
              <a:spLocks noEditPoints="1"/>
            </p:cNvSpPr>
            <p:nvPr/>
          </p:nvSpPr>
          <p:spPr bwMode="auto">
            <a:xfrm>
              <a:off x="3513961" y="2981358"/>
              <a:ext cx="100560" cy="164703"/>
            </a:xfrm>
            <a:custGeom>
              <a:avLst/>
              <a:gdLst>
                <a:gd name="T0" fmla="*/ 0 w 44"/>
                <a:gd name="T1" fmla="*/ 63 h 67"/>
                <a:gd name="T2" fmla="*/ 0 w 44"/>
                <a:gd name="T3" fmla="*/ 3 h 67"/>
                <a:gd name="T4" fmla="*/ 3 w 44"/>
                <a:gd name="T5" fmla="*/ 0 h 67"/>
                <a:gd name="T6" fmla="*/ 40 w 44"/>
                <a:gd name="T7" fmla="*/ 0 h 67"/>
                <a:gd name="T8" fmla="*/ 44 w 44"/>
                <a:gd name="T9" fmla="*/ 3 h 67"/>
                <a:gd name="T10" fmla="*/ 44 w 44"/>
                <a:gd name="T11" fmla="*/ 63 h 67"/>
                <a:gd name="T12" fmla="*/ 40 w 44"/>
                <a:gd name="T13" fmla="*/ 67 h 67"/>
                <a:gd name="T14" fmla="*/ 3 w 44"/>
                <a:gd name="T15" fmla="*/ 67 h 67"/>
                <a:gd name="T16" fmla="*/ 0 w 44"/>
                <a:gd name="T17" fmla="*/ 63 h 67"/>
                <a:gd name="T18" fmla="*/ 40 w 44"/>
                <a:gd name="T19" fmla="*/ 49 h 67"/>
                <a:gd name="T20" fmla="*/ 40 w 44"/>
                <a:gd name="T21" fmla="*/ 4 h 67"/>
                <a:gd name="T22" fmla="*/ 4 w 44"/>
                <a:gd name="T23" fmla="*/ 4 h 67"/>
                <a:gd name="T24" fmla="*/ 4 w 44"/>
                <a:gd name="T25" fmla="*/ 49 h 67"/>
                <a:gd name="T26" fmla="*/ 40 w 44"/>
                <a:gd name="T27" fmla="*/ 49 h 67"/>
                <a:gd name="T28" fmla="*/ 28 w 44"/>
                <a:gd name="T29" fmla="*/ 58 h 67"/>
                <a:gd name="T30" fmla="*/ 22 w 44"/>
                <a:gd name="T31" fmla="*/ 52 h 67"/>
                <a:gd name="T32" fmla="*/ 16 w 44"/>
                <a:gd name="T33" fmla="*/ 58 h 67"/>
                <a:gd name="T34" fmla="*/ 22 w 44"/>
                <a:gd name="T35" fmla="*/ 64 h 67"/>
                <a:gd name="T36" fmla="*/ 28 w 44"/>
                <a:gd name="T37"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7">
                  <a:moveTo>
                    <a:pt x="0" y="63"/>
                  </a:moveTo>
                  <a:cubicBezTo>
                    <a:pt x="0" y="3"/>
                    <a:pt x="0" y="3"/>
                    <a:pt x="0" y="3"/>
                  </a:cubicBezTo>
                  <a:cubicBezTo>
                    <a:pt x="0" y="1"/>
                    <a:pt x="1" y="0"/>
                    <a:pt x="3" y="0"/>
                  </a:cubicBezTo>
                  <a:cubicBezTo>
                    <a:pt x="40" y="0"/>
                    <a:pt x="40" y="0"/>
                    <a:pt x="40" y="0"/>
                  </a:cubicBezTo>
                  <a:cubicBezTo>
                    <a:pt x="42" y="0"/>
                    <a:pt x="44" y="1"/>
                    <a:pt x="44" y="3"/>
                  </a:cubicBezTo>
                  <a:cubicBezTo>
                    <a:pt x="44" y="63"/>
                    <a:pt x="44" y="63"/>
                    <a:pt x="44" y="63"/>
                  </a:cubicBezTo>
                  <a:cubicBezTo>
                    <a:pt x="44" y="65"/>
                    <a:pt x="42" y="67"/>
                    <a:pt x="40" y="67"/>
                  </a:cubicBezTo>
                  <a:cubicBezTo>
                    <a:pt x="3" y="67"/>
                    <a:pt x="3" y="67"/>
                    <a:pt x="3" y="67"/>
                  </a:cubicBezTo>
                  <a:cubicBezTo>
                    <a:pt x="1" y="67"/>
                    <a:pt x="0" y="65"/>
                    <a:pt x="0" y="63"/>
                  </a:cubicBezTo>
                  <a:close/>
                  <a:moveTo>
                    <a:pt x="40" y="49"/>
                  </a:moveTo>
                  <a:cubicBezTo>
                    <a:pt x="40" y="4"/>
                    <a:pt x="40" y="4"/>
                    <a:pt x="40" y="4"/>
                  </a:cubicBezTo>
                  <a:cubicBezTo>
                    <a:pt x="4" y="4"/>
                    <a:pt x="4" y="4"/>
                    <a:pt x="4" y="4"/>
                  </a:cubicBezTo>
                  <a:cubicBezTo>
                    <a:pt x="4" y="49"/>
                    <a:pt x="4" y="49"/>
                    <a:pt x="4" y="49"/>
                  </a:cubicBezTo>
                  <a:lnTo>
                    <a:pt x="40" y="49"/>
                  </a:lnTo>
                  <a:close/>
                  <a:moveTo>
                    <a:pt x="28" y="58"/>
                  </a:moveTo>
                  <a:cubicBezTo>
                    <a:pt x="28" y="55"/>
                    <a:pt x="25" y="52"/>
                    <a:pt x="22" y="52"/>
                  </a:cubicBezTo>
                  <a:cubicBezTo>
                    <a:pt x="19" y="52"/>
                    <a:pt x="16" y="55"/>
                    <a:pt x="16" y="58"/>
                  </a:cubicBezTo>
                  <a:cubicBezTo>
                    <a:pt x="16" y="61"/>
                    <a:pt x="19" y="64"/>
                    <a:pt x="22" y="64"/>
                  </a:cubicBezTo>
                  <a:cubicBezTo>
                    <a:pt x="25" y="64"/>
                    <a:pt x="28" y="61"/>
                    <a:pt x="28"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0" name="Freeform 1174">
              <a:extLst>
                <a:ext uri="{FF2B5EF4-FFF2-40B4-BE49-F238E27FC236}">
                  <a16:creationId xmlns:a16="http://schemas.microsoft.com/office/drawing/2014/main" id="{2DCABE33-B523-43BC-A443-F68AA226228D}"/>
                </a:ext>
              </a:extLst>
            </p:cNvPr>
            <p:cNvSpPr>
              <a:spLocks/>
            </p:cNvSpPr>
            <p:nvPr/>
          </p:nvSpPr>
          <p:spPr bwMode="auto">
            <a:xfrm>
              <a:off x="3445310" y="2957533"/>
              <a:ext cx="112163" cy="18645"/>
            </a:xfrm>
            <a:custGeom>
              <a:avLst/>
              <a:gdLst>
                <a:gd name="T0" fmla="*/ 43 w 49"/>
                <a:gd name="T1" fmla="*/ 8 h 8"/>
                <a:gd name="T2" fmla="*/ 25 w 49"/>
                <a:gd name="T3" fmla="*/ 3 h 8"/>
                <a:gd name="T4" fmla="*/ 7 w 49"/>
                <a:gd name="T5" fmla="*/ 8 h 8"/>
                <a:gd name="T6" fmla="*/ 0 w 49"/>
                <a:gd name="T7" fmla="*/ 8 h 8"/>
                <a:gd name="T8" fmla="*/ 25 w 49"/>
                <a:gd name="T9" fmla="*/ 0 h 8"/>
                <a:gd name="T10" fmla="*/ 49 w 49"/>
                <a:gd name="T11" fmla="*/ 8 h 8"/>
                <a:gd name="T12" fmla="*/ 43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43" y="8"/>
                  </a:moveTo>
                  <a:cubicBezTo>
                    <a:pt x="38" y="5"/>
                    <a:pt x="31" y="3"/>
                    <a:pt x="25" y="3"/>
                  </a:cubicBezTo>
                  <a:cubicBezTo>
                    <a:pt x="18" y="3"/>
                    <a:pt x="12" y="5"/>
                    <a:pt x="7" y="8"/>
                  </a:cubicBezTo>
                  <a:cubicBezTo>
                    <a:pt x="0" y="8"/>
                    <a:pt x="0" y="8"/>
                    <a:pt x="0" y="8"/>
                  </a:cubicBezTo>
                  <a:cubicBezTo>
                    <a:pt x="7" y="3"/>
                    <a:pt x="16" y="0"/>
                    <a:pt x="25" y="0"/>
                  </a:cubicBezTo>
                  <a:cubicBezTo>
                    <a:pt x="34" y="0"/>
                    <a:pt x="42" y="3"/>
                    <a:pt x="49" y="8"/>
                  </a:cubicBezTo>
                  <a:lnTo>
                    <a:pt x="4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1" name="Freeform 1175">
              <a:extLst>
                <a:ext uri="{FF2B5EF4-FFF2-40B4-BE49-F238E27FC236}">
                  <a16:creationId xmlns:a16="http://schemas.microsoft.com/office/drawing/2014/main" id="{EC05AB90-7E6A-40A3-8C89-93D71B4AFD44}"/>
                </a:ext>
              </a:extLst>
            </p:cNvPr>
            <p:cNvSpPr>
              <a:spLocks/>
            </p:cNvSpPr>
            <p:nvPr/>
          </p:nvSpPr>
          <p:spPr bwMode="auto">
            <a:xfrm>
              <a:off x="3413401" y="3038330"/>
              <a:ext cx="52214" cy="43506"/>
            </a:xfrm>
            <a:custGeom>
              <a:avLst/>
              <a:gdLst>
                <a:gd name="T0" fmla="*/ 13 w 23"/>
                <a:gd name="T1" fmla="*/ 6 h 18"/>
                <a:gd name="T2" fmla="*/ 13 w 23"/>
                <a:gd name="T3" fmla="*/ 4 h 18"/>
                <a:gd name="T4" fmla="*/ 16 w 23"/>
                <a:gd name="T5" fmla="*/ 1 h 18"/>
                <a:gd name="T6" fmla="*/ 16 w 23"/>
                <a:gd name="T7" fmla="*/ 0 h 18"/>
                <a:gd name="T8" fmla="*/ 23 w 23"/>
                <a:gd name="T9" fmla="*/ 6 h 18"/>
                <a:gd name="T10" fmla="*/ 23 w 23"/>
                <a:gd name="T11" fmla="*/ 10 h 18"/>
                <a:gd name="T12" fmla="*/ 12 w 23"/>
                <a:gd name="T13" fmla="*/ 18 h 18"/>
                <a:gd name="T14" fmla="*/ 11 w 23"/>
                <a:gd name="T15" fmla="*/ 18 h 18"/>
                <a:gd name="T16" fmla="*/ 0 w 23"/>
                <a:gd name="T17" fmla="*/ 10 h 18"/>
                <a:gd name="T18" fmla="*/ 0 w 23"/>
                <a:gd name="T19" fmla="*/ 6 h 18"/>
                <a:gd name="T20" fmla="*/ 7 w 23"/>
                <a:gd name="T21" fmla="*/ 0 h 18"/>
                <a:gd name="T22" fmla="*/ 7 w 23"/>
                <a:gd name="T23" fmla="*/ 1 h 18"/>
                <a:gd name="T24" fmla="*/ 11 w 23"/>
                <a:gd name="T25" fmla="*/ 4 h 18"/>
                <a:gd name="T26" fmla="*/ 11 w 23"/>
                <a:gd name="T27" fmla="*/ 6 h 18"/>
                <a:gd name="T28" fmla="*/ 12 w 23"/>
                <a:gd name="T29" fmla="*/ 6 h 18"/>
                <a:gd name="T30" fmla="*/ 13 w 23"/>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8">
                  <a:moveTo>
                    <a:pt x="13" y="6"/>
                  </a:moveTo>
                  <a:cubicBezTo>
                    <a:pt x="13" y="4"/>
                    <a:pt x="13" y="4"/>
                    <a:pt x="13" y="4"/>
                  </a:cubicBezTo>
                  <a:cubicBezTo>
                    <a:pt x="15" y="4"/>
                    <a:pt x="16" y="2"/>
                    <a:pt x="16" y="1"/>
                  </a:cubicBezTo>
                  <a:cubicBezTo>
                    <a:pt x="16" y="0"/>
                    <a:pt x="16" y="0"/>
                    <a:pt x="16" y="0"/>
                  </a:cubicBezTo>
                  <a:cubicBezTo>
                    <a:pt x="19" y="1"/>
                    <a:pt x="23" y="2"/>
                    <a:pt x="23" y="6"/>
                  </a:cubicBezTo>
                  <a:cubicBezTo>
                    <a:pt x="23" y="10"/>
                    <a:pt x="23" y="10"/>
                    <a:pt x="23" y="10"/>
                  </a:cubicBezTo>
                  <a:cubicBezTo>
                    <a:pt x="23" y="10"/>
                    <a:pt x="22" y="18"/>
                    <a:pt x="12" y="18"/>
                  </a:cubicBezTo>
                  <a:cubicBezTo>
                    <a:pt x="11" y="18"/>
                    <a:pt x="11" y="18"/>
                    <a:pt x="11" y="18"/>
                  </a:cubicBezTo>
                  <a:cubicBezTo>
                    <a:pt x="2" y="18"/>
                    <a:pt x="0" y="10"/>
                    <a:pt x="0" y="10"/>
                  </a:cubicBezTo>
                  <a:cubicBezTo>
                    <a:pt x="0" y="6"/>
                    <a:pt x="0" y="6"/>
                    <a:pt x="0" y="6"/>
                  </a:cubicBezTo>
                  <a:cubicBezTo>
                    <a:pt x="0" y="2"/>
                    <a:pt x="4" y="1"/>
                    <a:pt x="7" y="0"/>
                  </a:cubicBezTo>
                  <a:cubicBezTo>
                    <a:pt x="7" y="0"/>
                    <a:pt x="7" y="0"/>
                    <a:pt x="7" y="1"/>
                  </a:cubicBezTo>
                  <a:cubicBezTo>
                    <a:pt x="7" y="2"/>
                    <a:pt x="9" y="4"/>
                    <a:pt x="11" y="4"/>
                  </a:cubicBezTo>
                  <a:cubicBezTo>
                    <a:pt x="11" y="6"/>
                    <a:pt x="11" y="6"/>
                    <a:pt x="11" y="6"/>
                  </a:cubicBezTo>
                  <a:cubicBezTo>
                    <a:pt x="11" y="6"/>
                    <a:pt x="11" y="6"/>
                    <a:pt x="12" y="6"/>
                  </a:cubicBezTo>
                  <a:cubicBezTo>
                    <a:pt x="12"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2" name="Freeform 1176">
              <a:extLst>
                <a:ext uri="{FF2B5EF4-FFF2-40B4-BE49-F238E27FC236}">
                  <a16:creationId xmlns:a16="http://schemas.microsoft.com/office/drawing/2014/main" id="{EA8FD150-1C1D-4023-B62E-1F5DE675AAEB}"/>
                </a:ext>
              </a:extLst>
            </p:cNvPr>
            <p:cNvSpPr>
              <a:spLocks/>
            </p:cNvSpPr>
            <p:nvPr/>
          </p:nvSpPr>
          <p:spPr bwMode="auto">
            <a:xfrm>
              <a:off x="3443375" y="3113949"/>
              <a:ext cx="6769" cy="19682"/>
            </a:xfrm>
            <a:custGeom>
              <a:avLst/>
              <a:gdLst>
                <a:gd name="T0" fmla="*/ 0 w 3"/>
                <a:gd name="T1" fmla="*/ 0 h 8"/>
                <a:gd name="T2" fmla="*/ 3 w 3"/>
                <a:gd name="T3" fmla="*/ 4 h 8"/>
                <a:gd name="T4" fmla="*/ 0 w 3"/>
                <a:gd name="T5" fmla="*/ 8 h 8"/>
                <a:gd name="T6" fmla="*/ 0 w 3"/>
                <a:gd name="T7" fmla="*/ 0 h 8"/>
              </a:gdLst>
              <a:ahLst/>
              <a:cxnLst>
                <a:cxn ang="0">
                  <a:pos x="T0" y="T1"/>
                </a:cxn>
                <a:cxn ang="0">
                  <a:pos x="T2" y="T3"/>
                </a:cxn>
                <a:cxn ang="0">
                  <a:pos x="T4" y="T5"/>
                </a:cxn>
                <a:cxn ang="0">
                  <a:pos x="T6" y="T7"/>
                </a:cxn>
              </a:cxnLst>
              <a:rect l="0" t="0" r="r" b="b"/>
              <a:pathLst>
                <a:path w="3" h="8">
                  <a:moveTo>
                    <a:pt x="0" y="0"/>
                  </a:moveTo>
                  <a:cubicBezTo>
                    <a:pt x="2" y="1"/>
                    <a:pt x="3" y="2"/>
                    <a:pt x="3" y="4"/>
                  </a:cubicBezTo>
                  <a:cubicBezTo>
                    <a:pt x="3" y="6"/>
                    <a:pt x="2" y="7"/>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3" name="Freeform 1177">
              <a:extLst>
                <a:ext uri="{FF2B5EF4-FFF2-40B4-BE49-F238E27FC236}">
                  <a16:creationId xmlns:a16="http://schemas.microsoft.com/office/drawing/2014/main" id="{674DCD30-FC2C-4EB5-A0F5-9EC28FCE18E7}"/>
                </a:ext>
              </a:extLst>
            </p:cNvPr>
            <p:cNvSpPr>
              <a:spLocks/>
            </p:cNvSpPr>
            <p:nvPr/>
          </p:nvSpPr>
          <p:spPr bwMode="auto">
            <a:xfrm>
              <a:off x="3429838" y="3011398"/>
              <a:ext cx="22240" cy="29005"/>
            </a:xfrm>
            <a:custGeom>
              <a:avLst/>
              <a:gdLst>
                <a:gd name="T0" fmla="*/ 10 w 10"/>
                <a:gd name="T1" fmla="*/ 6 h 12"/>
                <a:gd name="T2" fmla="*/ 9 w 10"/>
                <a:gd name="T3" fmla="*/ 7 h 12"/>
                <a:gd name="T4" fmla="*/ 5 w 10"/>
                <a:gd name="T5" fmla="*/ 12 h 12"/>
                <a:gd name="T6" fmla="*/ 1 w 10"/>
                <a:gd name="T7" fmla="*/ 7 h 12"/>
                <a:gd name="T8" fmla="*/ 0 w 10"/>
                <a:gd name="T9" fmla="*/ 6 h 12"/>
                <a:gd name="T10" fmla="*/ 0 w 10"/>
                <a:gd name="T11" fmla="*/ 5 h 12"/>
                <a:gd name="T12" fmla="*/ 5 w 10"/>
                <a:gd name="T13" fmla="*/ 0 h 12"/>
                <a:gd name="T14" fmla="*/ 9 w 10"/>
                <a:gd name="T15" fmla="*/ 5 h 12"/>
                <a:gd name="T16" fmla="*/ 10 w 10"/>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0" y="6"/>
                  </a:moveTo>
                  <a:cubicBezTo>
                    <a:pt x="10" y="7"/>
                    <a:pt x="9" y="7"/>
                    <a:pt x="9" y="7"/>
                  </a:cubicBezTo>
                  <a:cubicBezTo>
                    <a:pt x="8" y="10"/>
                    <a:pt x="6" y="12"/>
                    <a:pt x="5" y="12"/>
                  </a:cubicBezTo>
                  <a:cubicBezTo>
                    <a:pt x="3" y="12"/>
                    <a:pt x="1" y="10"/>
                    <a:pt x="1" y="7"/>
                  </a:cubicBezTo>
                  <a:cubicBezTo>
                    <a:pt x="0" y="7"/>
                    <a:pt x="0" y="7"/>
                    <a:pt x="0" y="6"/>
                  </a:cubicBezTo>
                  <a:cubicBezTo>
                    <a:pt x="0" y="5"/>
                    <a:pt x="0" y="5"/>
                    <a:pt x="0" y="5"/>
                  </a:cubicBezTo>
                  <a:cubicBezTo>
                    <a:pt x="0" y="2"/>
                    <a:pt x="2" y="0"/>
                    <a:pt x="5" y="0"/>
                  </a:cubicBezTo>
                  <a:cubicBezTo>
                    <a:pt x="8" y="0"/>
                    <a:pt x="9" y="2"/>
                    <a:pt x="9" y="5"/>
                  </a:cubicBezTo>
                  <a:cubicBezTo>
                    <a:pt x="10" y="5"/>
                    <a:pt x="10" y="5"/>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4" name="Freeform 1178">
              <a:extLst>
                <a:ext uri="{FF2B5EF4-FFF2-40B4-BE49-F238E27FC236}">
                  <a16:creationId xmlns:a16="http://schemas.microsoft.com/office/drawing/2014/main" id="{70077B2B-A6D4-4F4A-8F5B-D5C89D9DD184}"/>
                </a:ext>
              </a:extLst>
            </p:cNvPr>
            <p:cNvSpPr>
              <a:spLocks noEditPoints="1"/>
            </p:cNvSpPr>
            <p:nvPr/>
          </p:nvSpPr>
          <p:spPr bwMode="auto">
            <a:xfrm>
              <a:off x="3390195" y="2981358"/>
              <a:ext cx="100560" cy="164703"/>
            </a:xfrm>
            <a:custGeom>
              <a:avLst/>
              <a:gdLst>
                <a:gd name="T0" fmla="*/ 0 w 44"/>
                <a:gd name="T1" fmla="*/ 3 h 67"/>
                <a:gd name="T2" fmla="*/ 3 w 44"/>
                <a:gd name="T3" fmla="*/ 0 h 67"/>
                <a:gd name="T4" fmla="*/ 40 w 44"/>
                <a:gd name="T5" fmla="*/ 0 h 67"/>
                <a:gd name="T6" fmla="*/ 44 w 44"/>
                <a:gd name="T7" fmla="*/ 3 h 67"/>
                <a:gd name="T8" fmla="*/ 44 w 44"/>
                <a:gd name="T9" fmla="*/ 63 h 67"/>
                <a:gd name="T10" fmla="*/ 40 w 44"/>
                <a:gd name="T11" fmla="*/ 67 h 67"/>
                <a:gd name="T12" fmla="*/ 3 w 44"/>
                <a:gd name="T13" fmla="*/ 67 h 67"/>
                <a:gd name="T14" fmla="*/ 0 w 44"/>
                <a:gd name="T15" fmla="*/ 63 h 67"/>
                <a:gd name="T16" fmla="*/ 0 w 44"/>
                <a:gd name="T17" fmla="*/ 3 h 67"/>
                <a:gd name="T18" fmla="*/ 40 w 44"/>
                <a:gd name="T19" fmla="*/ 49 h 67"/>
                <a:gd name="T20" fmla="*/ 40 w 44"/>
                <a:gd name="T21" fmla="*/ 4 h 67"/>
                <a:gd name="T22" fmla="*/ 4 w 44"/>
                <a:gd name="T23" fmla="*/ 4 h 67"/>
                <a:gd name="T24" fmla="*/ 4 w 44"/>
                <a:gd name="T25" fmla="*/ 49 h 67"/>
                <a:gd name="T26" fmla="*/ 40 w 44"/>
                <a:gd name="T27" fmla="*/ 49 h 67"/>
                <a:gd name="T28" fmla="*/ 27 w 44"/>
                <a:gd name="T29" fmla="*/ 58 h 67"/>
                <a:gd name="T30" fmla="*/ 22 w 44"/>
                <a:gd name="T31" fmla="*/ 52 h 67"/>
                <a:gd name="T32" fmla="*/ 16 w 44"/>
                <a:gd name="T33" fmla="*/ 58 h 67"/>
                <a:gd name="T34" fmla="*/ 22 w 44"/>
                <a:gd name="T35" fmla="*/ 64 h 67"/>
                <a:gd name="T36" fmla="*/ 27 w 44"/>
                <a:gd name="T37"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7">
                  <a:moveTo>
                    <a:pt x="0" y="3"/>
                  </a:moveTo>
                  <a:cubicBezTo>
                    <a:pt x="0" y="1"/>
                    <a:pt x="1" y="0"/>
                    <a:pt x="3" y="0"/>
                  </a:cubicBezTo>
                  <a:cubicBezTo>
                    <a:pt x="40" y="0"/>
                    <a:pt x="40" y="0"/>
                    <a:pt x="40" y="0"/>
                  </a:cubicBezTo>
                  <a:cubicBezTo>
                    <a:pt x="42" y="0"/>
                    <a:pt x="44" y="1"/>
                    <a:pt x="44" y="3"/>
                  </a:cubicBezTo>
                  <a:cubicBezTo>
                    <a:pt x="44" y="63"/>
                    <a:pt x="44" y="63"/>
                    <a:pt x="44" y="63"/>
                  </a:cubicBezTo>
                  <a:cubicBezTo>
                    <a:pt x="44" y="65"/>
                    <a:pt x="42" y="67"/>
                    <a:pt x="40" y="67"/>
                  </a:cubicBezTo>
                  <a:cubicBezTo>
                    <a:pt x="3" y="67"/>
                    <a:pt x="3" y="67"/>
                    <a:pt x="3" y="67"/>
                  </a:cubicBezTo>
                  <a:cubicBezTo>
                    <a:pt x="1" y="67"/>
                    <a:pt x="0" y="65"/>
                    <a:pt x="0" y="63"/>
                  </a:cubicBezTo>
                  <a:lnTo>
                    <a:pt x="0" y="3"/>
                  </a:lnTo>
                  <a:close/>
                  <a:moveTo>
                    <a:pt x="40" y="49"/>
                  </a:moveTo>
                  <a:cubicBezTo>
                    <a:pt x="40" y="4"/>
                    <a:pt x="40" y="4"/>
                    <a:pt x="40" y="4"/>
                  </a:cubicBezTo>
                  <a:cubicBezTo>
                    <a:pt x="4" y="4"/>
                    <a:pt x="4" y="4"/>
                    <a:pt x="4" y="4"/>
                  </a:cubicBezTo>
                  <a:cubicBezTo>
                    <a:pt x="4" y="49"/>
                    <a:pt x="4" y="49"/>
                    <a:pt x="4" y="49"/>
                  </a:cubicBezTo>
                  <a:lnTo>
                    <a:pt x="40" y="49"/>
                  </a:lnTo>
                  <a:close/>
                  <a:moveTo>
                    <a:pt x="27" y="58"/>
                  </a:moveTo>
                  <a:cubicBezTo>
                    <a:pt x="27" y="55"/>
                    <a:pt x="25" y="52"/>
                    <a:pt x="22" y="52"/>
                  </a:cubicBezTo>
                  <a:cubicBezTo>
                    <a:pt x="19" y="52"/>
                    <a:pt x="16" y="55"/>
                    <a:pt x="16" y="58"/>
                  </a:cubicBezTo>
                  <a:cubicBezTo>
                    <a:pt x="16" y="61"/>
                    <a:pt x="19" y="64"/>
                    <a:pt x="22" y="64"/>
                  </a:cubicBezTo>
                  <a:cubicBezTo>
                    <a:pt x="25" y="64"/>
                    <a:pt x="27" y="61"/>
                    <a:pt x="27"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55" name="文本框 6">
            <a:extLst>
              <a:ext uri="{FF2B5EF4-FFF2-40B4-BE49-F238E27FC236}">
                <a16:creationId xmlns:a16="http://schemas.microsoft.com/office/drawing/2014/main" id="{F344A845-C5DF-4266-8072-11ADD86F14F3}"/>
              </a:ext>
            </a:extLst>
          </p:cNvPr>
          <p:cNvSpPr txBox="1"/>
          <p:nvPr/>
        </p:nvSpPr>
        <p:spPr>
          <a:xfrm>
            <a:off x="383483" y="3474943"/>
            <a:ext cx="1013419" cy="276999"/>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Ingest/Store</a:t>
            </a:r>
            <a:endParaRPr lang="zh-CN" altLang="en-US" sz="1200" dirty="0">
              <a:solidFill>
                <a:srgbClr val="1D1D1A"/>
              </a:solidFill>
              <a:ea typeface="微软雅黑" panose="020B0503020204020204" pitchFamily="34" charset="-122"/>
            </a:endParaRPr>
          </a:p>
        </p:txBody>
      </p:sp>
      <p:grpSp>
        <p:nvGrpSpPr>
          <p:cNvPr id="56" name="Group 55">
            <a:extLst>
              <a:ext uri="{FF2B5EF4-FFF2-40B4-BE49-F238E27FC236}">
                <a16:creationId xmlns:a16="http://schemas.microsoft.com/office/drawing/2014/main" id="{397C9AB7-59C5-4B60-B314-679734C68007}"/>
              </a:ext>
            </a:extLst>
          </p:cNvPr>
          <p:cNvGrpSpPr/>
          <p:nvPr/>
        </p:nvGrpSpPr>
        <p:grpSpPr>
          <a:xfrm>
            <a:off x="1419458" y="3272958"/>
            <a:ext cx="664616" cy="680276"/>
            <a:chOff x="2488819" y="2265884"/>
            <a:chExt cx="352046" cy="377151"/>
          </a:xfrm>
        </p:grpSpPr>
        <p:grpSp>
          <p:nvGrpSpPr>
            <p:cNvPr id="57" name="组合 106">
              <a:extLst>
                <a:ext uri="{FF2B5EF4-FFF2-40B4-BE49-F238E27FC236}">
                  <a16:creationId xmlns:a16="http://schemas.microsoft.com/office/drawing/2014/main" id="{F7D7062A-2530-4C78-9494-ED1C015FFD89}"/>
                </a:ext>
              </a:extLst>
            </p:cNvPr>
            <p:cNvGrpSpPr/>
            <p:nvPr/>
          </p:nvGrpSpPr>
          <p:grpSpPr>
            <a:xfrm>
              <a:off x="2488819" y="2265884"/>
              <a:ext cx="352046" cy="377151"/>
              <a:chOff x="10822457" y="4288756"/>
              <a:chExt cx="448405" cy="448405"/>
            </a:xfrm>
          </p:grpSpPr>
          <p:sp>
            <p:nvSpPr>
              <p:cNvPr id="59" name="Oval 442">
                <a:extLst>
                  <a:ext uri="{FF2B5EF4-FFF2-40B4-BE49-F238E27FC236}">
                    <a16:creationId xmlns:a16="http://schemas.microsoft.com/office/drawing/2014/main" id="{6A3389F6-3F5E-487C-AF81-2B8F1D3611AF}"/>
                  </a:ext>
                </a:extLst>
              </p:cNvPr>
              <p:cNvSpPr>
                <a:spLocks noChangeArrowheads="1"/>
              </p:cNvSpPr>
              <p:nvPr/>
            </p:nvSpPr>
            <p:spPr bwMode="auto">
              <a:xfrm>
                <a:off x="10822457" y="4288756"/>
                <a:ext cx="448405" cy="4484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0" name="Freeform 443">
                <a:extLst>
                  <a:ext uri="{FF2B5EF4-FFF2-40B4-BE49-F238E27FC236}">
                    <a16:creationId xmlns:a16="http://schemas.microsoft.com/office/drawing/2014/main" id="{F5297921-606B-4D8E-A792-9082F4E327D7}"/>
                  </a:ext>
                </a:extLst>
              </p:cNvPr>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1" name="Oval 444">
                <a:extLst>
                  <a:ext uri="{FF2B5EF4-FFF2-40B4-BE49-F238E27FC236}">
                    <a16:creationId xmlns:a16="http://schemas.microsoft.com/office/drawing/2014/main" id="{287C6DF7-28F7-49FA-8D65-83426F486632}"/>
                  </a:ext>
                </a:extLst>
              </p:cNvPr>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2" name="Rectangle 445">
                <a:extLst>
                  <a:ext uri="{FF2B5EF4-FFF2-40B4-BE49-F238E27FC236}">
                    <a16:creationId xmlns:a16="http://schemas.microsoft.com/office/drawing/2014/main" id="{193F1CD8-C097-471B-9696-97D5A0616B22}"/>
                  </a:ext>
                </a:extLst>
              </p:cNvPr>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3" name="Freeform 446">
                <a:extLst>
                  <a:ext uri="{FF2B5EF4-FFF2-40B4-BE49-F238E27FC236}">
                    <a16:creationId xmlns:a16="http://schemas.microsoft.com/office/drawing/2014/main" id="{D58B06BF-4B7B-4210-979C-14A3B7E4D803}"/>
                  </a:ext>
                </a:extLst>
              </p:cNvPr>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4" name="Freeform 447">
                <a:extLst>
                  <a:ext uri="{FF2B5EF4-FFF2-40B4-BE49-F238E27FC236}">
                    <a16:creationId xmlns:a16="http://schemas.microsoft.com/office/drawing/2014/main" id="{85515342-0599-4397-92D9-FA6E87818824}"/>
                  </a:ext>
                </a:extLst>
              </p:cNvPr>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58" name="矩形 107">
              <a:extLst>
                <a:ext uri="{FF2B5EF4-FFF2-40B4-BE49-F238E27FC236}">
                  <a16:creationId xmlns:a16="http://schemas.microsoft.com/office/drawing/2014/main" id="{7A200561-6DFB-465B-B6B2-E2AB8356F78C}"/>
                </a:ext>
              </a:extLst>
            </p:cNvPr>
            <p:cNvSpPr/>
            <p:nvPr/>
          </p:nvSpPr>
          <p:spPr>
            <a:xfrm>
              <a:off x="2615442" y="2395163"/>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sp>
        <p:nvSpPr>
          <p:cNvPr id="65" name="Arrow: Right 64">
            <a:extLst>
              <a:ext uri="{FF2B5EF4-FFF2-40B4-BE49-F238E27FC236}">
                <a16:creationId xmlns:a16="http://schemas.microsoft.com/office/drawing/2014/main" id="{99F95430-A682-4081-8A4A-24E279B93F36}"/>
              </a:ext>
            </a:extLst>
          </p:cNvPr>
          <p:cNvSpPr/>
          <p:nvPr/>
        </p:nvSpPr>
        <p:spPr>
          <a:xfrm>
            <a:off x="2260120" y="3514268"/>
            <a:ext cx="772851" cy="19765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8" name="Arrow: Left-Right 67">
            <a:extLst>
              <a:ext uri="{FF2B5EF4-FFF2-40B4-BE49-F238E27FC236}">
                <a16:creationId xmlns:a16="http://schemas.microsoft.com/office/drawing/2014/main" id="{76A52EC3-EC01-4ACC-8E98-937A9A7E9373}"/>
              </a:ext>
            </a:extLst>
          </p:cNvPr>
          <p:cNvSpPr/>
          <p:nvPr/>
        </p:nvSpPr>
        <p:spPr>
          <a:xfrm rot="1924425">
            <a:off x="2250029" y="2509339"/>
            <a:ext cx="978928" cy="21800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本框 7">
            <a:extLst>
              <a:ext uri="{FF2B5EF4-FFF2-40B4-BE49-F238E27FC236}">
                <a16:creationId xmlns:a16="http://schemas.microsoft.com/office/drawing/2014/main" id="{449C710E-044B-4445-9FDD-29908616EB6C}"/>
              </a:ext>
            </a:extLst>
          </p:cNvPr>
          <p:cNvSpPr txBox="1"/>
          <p:nvPr/>
        </p:nvSpPr>
        <p:spPr>
          <a:xfrm>
            <a:off x="3216723" y="1145479"/>
            <a:ext cx="1406154" cy="461665"/>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Process, sample, </a:t>
            </a:r>
          </a:p>
          <a:p>
            <a:pPr defTabSz="913540"/>
            <a:r>
              <a:rPr lang="en-US" altLang="zh-CN" sz="1200" dirty="0">
                <a:solidFill>
                  <a:srgbClr val="1D1D1A"/>
                </a:solidFill>
                <a:ea typeface="微软雅黑" panose="020B0503020204020204" pitchFamily="34" charset="-122"/>
              </a:rPr>
              <a:t>reduce</a:t>
            </a:r>
            <a:endParaRPr lang="zh-CN" altLang="en-US" sz="1200" dirty="0">
              <a:solidFill>
                <a:srgbClr val="1D1D1A"/>
              </a:solidFill>
              <a:ea typeface="微软雅黑" panose="020B0503020204020204" pitchFamily="34" charset="-122"/>
            </a:endParaRPr>
          </a:p>
        </p:txBody>
      </p:sp>
      <p:sp>
        <p:nvSpPr>
          <p:cNvPr id="70" name="Arrow: Left-Right 69">
            <a:extLst>
              <a:ext uri="{FF2B5EF4-FFF2-40B4-BE49-F238E27FC236}">
                <a16:creationId xmlns:a16="http://schemas.microsoft.com/office/drawing/2014/main" id="{914AAE26-3B37-4B3D-BF84-5BD26034E413}"/>
              </a:ext>
            </a:extLst>
          </p:cNvPr>
          <p:cNvSpPr/>
          <p:nvPr/>
        </p:nvSpPr>
        <p:spPr>
          <a:xfrm rot="5400000">
            <a:off x="3556467" y="2511959"/>
            <a:ext cx="439785" cy="198176"/>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文本框 7">
            <a:extLst>
              <a:ext uri="{FF2B5EF4-FFF2-40B4-BE49-F238E27FC236}">
                <a16:creationId xmlns:a16="http://schemas.microsoft.com/office/drawing/2014/main" id="{F0AD2193-404F-4CAE-9BAD-85618FBB33AE}"/>
              </a:ext>
            </a:extLst>
          </p:cNvPr>
          <p:cNvSpPr txBox="1"/>
          <p:nvPr/>
        </p:nvSpPr>
        <p:spPr>
          <a:xfrm>
            <a:off x="4653264" y="1321116"/>
            <a:ext cx="432106" cy="276999"/>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Tag</a:t>
            </a:r>
            <a:endParaRPr lang="zh-CN" altLang="en-US" sz="1200" dirty="0">
              <a:solidFill>
                <a:srgbClr val="1D1D1A"/>
              </a:solidFill>
              <a:ea typeface="微软雅黑" panose="020B0503020204020204" pitchFamily="34" charset="-122"/>
            </a:endParaRPr>
          </a:p>
        </p:txBody>
      </p:sp>
      <p:sp>
        <p:nvSpPr>
          <p:cNvPr id="72" name="Arrow: Left-Right 71">
            <a:extLst>
              <a:ext uri="{FF2B5EF4-FFF2-40B4-BE49-F238E27FC236}">
                <a16:creationId xmlns:a16="http://schemas.microsoft.com/office/drawing/2014/main" id="{4F213801-9E1E-4EC8-987D-F3722FD6EDFC}"/>
              </a:ext>
            </a:extLst>
          </p:cNvPr>
          <p:cNvSpPr/>
          <p:nvPr/>
        </p:nvSpPr>
        <p:spPr>
          <a:xfrm rot="5400000">
            <a:off x="4698866" y="2503191"/>
            <a:ext cx="439785" cy="198176"/>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54BD7B9-3FBD-429B-BA43-577D81A87C5C}"/>
              </a:ext>
            </a:extLst>
          </p:cNvPr>
          <p:cNvGrpSpPr/>
          <p:nvPr/>
        </p:nvGrpSpPr>
        <p:grpSpPr>
          <a:xfrm>
            <a:off x="6546200" y="1632505"/>
            <a:ext cx="686281" cy="656570"/>
            <a:chOff x="5404842" y="2113551"/>
            <a:chExt cx="352046" cy="377151"/>
          </a:xfrm>
        </p:grpSpPr>
        <p:sp>
          <p:nvSpPr>
            <p:cNvPr id="74" name="Oval 156">
              <a:extLst>
                <a:ext uri="{FF2B5EF4-FFF2-40B4-BE49-F238E27FC236}">
                  <a16:creationId xmlns:a16="http://schemas.microsoft.com/office/drawing/2014/main" id="{9350B855-E632-4C52-AD97-3B5AA33E349F}"/>
                </a:ext>
              </a:extLst>
            </p:cNvPr>
            <p:cNvSpPr>
              <a:spLocks noChangeArrowheads="1"/>
            </p:cNvSpPr>
            <p:nvPr/>
          </p:nvSpPr>
          <p:spPr bwMode="auto">
            <a:xfrm>
              <a:off x="5404842" y="2113551"/>
              <a:ext cx="352046" cy="377151"/>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75" name="Freeform 157">
              <a:extLst>
                <a:ext uri="{FF2B5EF4-FFF2-40B4-BE49-F238E27FC236}">
                  <a16:creationId xmlns:a16="http://schemas.microsoft.com/office/drawing/2014/main" id="{E7533AB4-9F17-45D3-A699-C743FC26D4F1}"/>
                </a:ext>
              </a:extLst>
            </p:cNvPr>
            <p:cNvSpPr>
              <a:spLocks/>
            </p:cNvSpPr>
            <p:nvPr/>
          </p:nvSpPr>
          <p:spPr bwMode="auto">
            <a:xfrm>
              <a:off x="5476829" y="2165317"/>
              <a:ext cx="207086" cy="122547"/>
            </a:xfrm>
            <a:custGeom>
              <a:avLst/>
              <a:gdLst>
                <a:gd name="T0" fmla="*/ 63 w 89"/>
                <a:gd name="T1" fmla="*/ 49 h 49"/>
                <a:gd name="T2" fmla="*/ 63 w 89"/>
                <a:gd name="T3" fmla="*/ 45 h 49"/>
                <a:gd name="T4" fmla="*/ 44 w 89"/>
                <a:gd name="T5" fmla="*/ 26 h 49"/>
                <a:gd name="T6" fmla="*/ 25 w 89"/>
                <a:gd name="T7" fmla="*/ 45 h 49"/>
                <a:gd name="T8" fmla="*/ 25 w 89"/>
                <a:gd name="T9" fmla="*/ 49 h 49"/>
                <a:gd name="T10" fmla="*/ 19 w 89"/>
                <a:gd name="T11" fmla="*/ 49 h 49"/>
                <a:gd name="T12" fmla="*/ 19 w 89"/>
                <a:gd name="T13" fmla="*/ 48 h 49"/>
                <a:gd name="T14" fmla="*/ 9 w 89"/>
                <a:gd name="T15" fmla="*/ 43 h 49"/>
                <a:gd name="T16" fmla="*/ 6 w 89"/>
                <a:gd name="T17" fmla="*/ 48 h 49"/>
                <a:gd name="T18" fmla="*/ 0 w 89"/>
                <a:gd name="T19" fmla="*/ 34 h 49"/>
                <a:gd name="T20" fmla="*/ 15 w 89"/>
                <a:gd name="T21" fmla="*/ 31 h 49"/>
                <a:gd name="T22" fmla="*/ 12 w 89"/>
                <a:gd name="T23" fmla="*/ 36 h 49"/>
                <a:gd name="T24" fmla="*/ 19 w 89"/>
                <a:gd name="T25" fmla="*/ 40 h 49"/>
                <a:gd name="T26" fmla="*/ 40 w 89"/>
                <a:gd name="T27" fmla="*/ 20 h 49"/>
                <a:gd name="T28" fmla="*/ 40 w 89"/>
                <a:gd name="T29" fmla="*/ 12 h 49"/>
                <a:gd name="T30" fmla="*/ 34 w 89"/>
                <a:gd name="T31" fmla="*/ 12 h 49"/>
                <a:gd name="T32" fmla="*/ 44 w 89"/>
                <a:gd name="T33" fmla="*/ 0 h 49"/>
                <a:gd name="T34" fmla="*/ 54 w 89"/>
                <a:gd name="T35" fmla="*/ 12 h 49"/>
                <a:gd name="T36" fmla="*/ 48 w 89"/>
                <a:gd name="T37" fmla="*/ 12 h 49"/>
                <a:gd name="T38" fmla="*/ 48 w 89"/>
                <a:gd name="T39" fmla="*/ 20 h 49"/>
                <a:gd name="T40" fmla="*/ 69 w 89"/>
                <a:gd name="T41" fmla="*/ 40 h 49"/>
                <a:gd name="T42" fmla="*/ 76 w 89"/>
                <a:gd name="T43" fmla="*/ 36 h 49"/>
                <a:gd name="T44" fmla="*/ 74 w 89"/>
                <a:gd name="T45" fmla="*/ 31 h 49"/>
                <a:gd name="T46" fmla="*/ 89 w 89"/>
                <a:gd name="T47" fmla="*/ 34 h 49"/>
                <a:gd name="T48" fmla="*/ 83 w 89"/>
                <a:gd name="T49" fmla="*/ 48 h 49"/>
                <a:gd name="T50" fmla="*/ 80 w 89"/>
                <a:gd name="T51" fmla="*/ 43 h 49"/>
                <a:gd name="T52" fmla="*/ 69 w 89"/>
                <a:gd name="T53" fmla="*/ 49 h 49"/>
                <a:gd name="T54" fmla="*/ 69 w 89"/>
                <a:gd name="T55" fmla="*/ 49 h 49"/>
                <a:gd name="T56" fmla="*/ 63 w 89"/>
                <a:gd name="T5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 h="49">
                  <a:moveTo>
                    <a:pt x="63" y="49"/>
                  </a:moveTo>
                  <a:cubicBezTo>
                    <a:pt x="63" y="48"/>
                    <a:pt x="63" y="46"/>
                    <a:pt x="63" y="45"/>
                  </a:cubicBezTo>
                  <a:cubicBezTo>
                    <a:pt x="63" y="34"/>
                    <a:pt x="54" y="26"/>
                    <a:pt x="44" y="26"/>
                  </a:cubicBezTo>
                  <a:cubicBezTo>
                    <a:pt x="33" y="26"/>
                    <a:pt x="25" y="34"/>
                    <a:pt x="25" y="45"/>
                  </a:cubicBezTo>
                  <a:cubicBezTo>
                    <a:pt x="25" y="46"/>
                    <a:pt x="25" y="48"/>
                    <a:pt x="25" y="49"/>
                  </a:cubicBezTo>
                  <a:cubicBezTo>
                    <a:pt x="19" y="49"/>
                    <a:pt x="19" y="49"/>
                    <a:pt x="19" y="49"/>
                  </a:cubicBezTo>
                  <a:cubicBezTo>
                    <a:pt x="19" y="49"/>
                    <a:pt x="19" y="49"/>
                    <a:pt x="19" y="48"/>
                  </a:cubicBezTo>
                  <a:cubicBezTo>
                    <a:pt x="9" y="43"/>
                    <a:pt x="9" y="43"/>
                    <a:pt x="9" y="43"/>
                  </a:cubicBezTo>
                  <a:cubicBezTo>
                    <a:pt x="6" y="48"/>
                    <a:pt x="6" y="48"/>
                    <a:pt x="6" y="48"/>
                  </a:cubicBezTo>
                  <a:cubicBezTo>
                    <a:pt x="0" y="34"/>
                    <a:pt x="0" y="34"/>
                    <a:pt x="0" y="34"/>
                  </a:cubicBezTo>
                  <a:cubicBezTo>
                    <a:pt x="15" y="31"/>
                    <a:pt x="15" y="31"/>
                    <a:pt x="15" y="31"/>
                  </a:cubicBezTo>
                  <a:cubicBezTo>
                    <a:pt x="12" y="36"/>
                    <a:pt x="12" y="36"/>
                    <a:pt x="12" y="36"/>
                  </a:cubicBezTo>
                  <a:cubicBezTo>
                    <a:pt x="19" y="40"/>
                    <a:pt x="19" y="40"/>
                    <a:pt x="19" y="40"/>
                  </a:cubicBezTo>
                  <a:cubicBezTo>
                    <a:pt x="21" y="29"/>
                    <a:pt x="30" y="21"/>
                    <a:pt x="40" y="20"/>
                  </a:cubicBezTo>
                  <a:cubicBezTo>
                    <a:pt x="40" y="12"/>
                    <a:pt x="40" y="12"/>
                    <a:pt x="40" y="12"/>
                  </a:cubicBezTo>
                  <a:cubicBezTo>
                    <a:pt x="34" y="12"/>
                    <a:pt x="34" y="12"/>
                    <a:pt x="34" y="12"/>
                  </a:cubicBezTo>
                  <a:cubicBezTo>
                    <a:pt x="44" y="0"/>
                    <a:pt x="44" y="0"/>
                    <a:pt x="44" y="0"/>
                  </a:cubicBezTo>
                  <a:cubicBezTo>
                    <a:pt x="54" y="12"/>
                    <a:pt x="54" y="12"/>
                    <a:pt x="54" y="12"/>
                  </a:cubicBezTo>
                  <a:cubicBezTo>
                    <a:pt x="48" y="12"/>
                    <a:pt x="48" y="12"/>
                    <a:pt x="48" y="12"/>
                  </a:cubicBezTo>
                  <a:cubicBezTo>
                    <a:pt x="48" y="20"/>
                    <a:pt x="48" y="20"/>
                    <a:pt x="48" y="20"/>
                  </a:cubicBezTo>
                  <a:cubicBezTo>
                    <a:pt x="59" y="21"/>
                    <a:pt x="67" y="29"/>
                    <a:pt x="69" y="40"/>
                  </a:cubicBezTo>
                  <a:cubicBezTo>
                    <a:pt x="76" y="36"/>
                    <a:pt x="76" y="36"/>
                    <a:pt x="76" y="36"/>
                  </a:cubicBezTo>
                  <a:cubicBezTo>
                    <a:pt x="74" y="31"/>
                    <a:pt x="74" y="31"/>
                    <a:pt x="74" y="31"/>
                  </a:cubicBezTo>
                  <a:cubicBezTo>
                    <a:pt x="89" y="34"/>
                    <a:pt x="89" y="34"/>
                    <a:pt x="89" y="34"/>
                  </a:cubicBezTo>
                  <a:cubicBezTo>
                    <a:pt x="83" y="48"/>
                    <a:pt x="83" y="48"/>
                    <a:pt x="83" y="48"/>
                  </a:cubicBezTo>
                  <a:cubicBezTo>
                    <a:pt x="80" y="43"/>
                    <a:pt x="80" y="43"/>
                    <a:pt x="80" y="43"/>
                  </a:cubicBezTo>
                  <a:cubicBezTo>
                    <a:pt x="69" y="49"/>
                    <a:pt x="69" y="49"/>
                    <a:pt x="69" y="49"/>
                  </a:cubicBezTo>
                  <a:cubicBezTo>
                    <a:pt x="69" y="49"/>
                    <a:pt x="69" y="49"/>
                    <a:pt x="69" y="49"/>
                  </a:cubicBezTo>
                  <a:lnTo>
                    <a:pt x="63"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76" name="Freeform 158">
              <a:extLst>
                <a:ext uri="{FF2B5EF4-FFF2-40B4-BE49-F238E27FC236}">
                  <a16:creationId xmlns:a16="http://schemas.microsoft.com/office/drawing/2014/main" id="{5367183C-2879-430F-9A1F-C6C540B2AF71}"/>
                </a:ext>
              </a:extLst>
            </p:cNvPr>
            <p:cNvSpPr>
              <a:spLocks/>
            </p:cNvSpPr>
            <p:nvPr/>
          </p:nvSpPr>
          <p:spPr bwMode="auto">
            <a:xfrm>
              <a:off x="5509371" y="2322727"/>
              <a:ext cx="140030" cy="117265"/>
            </a:xfrm>
            <a:custGeom>
              <a:avLst/>
              <a:gdLst>
                <a:gd name="T0" fmla="*/ 29 w 60"/>
                <a:gd name="T1" fmla="*/ 47 h 47"/>
                <a:gd name="T2" fmla="*/ 0 w 60"/>
                <a:gd name="T3" fmla="*/ 27 h 47"/>
                <a:gd name="T4" fmla="*/ 0 w 60"/>
                <a:gd name="T5" fmla="*/ 17 h 47"/>
                <a:gd name="T6" fmla="*/ 19 w 60"/>
                <a:gd name="T7" fmla="*/ 0 h 47"/>
                <a:gd name="T8" fmla="*/ 30 w 60"/>
                <a:gd name="T9" fmla="*/ 34 h 47"/>
                <a:gd name="T10" fmla="*/ 41 w 60"/>
                <a:gd name="T11" fmla="*/ 0 h 47"/>
                <a:gd name="T12" fmla="*/ 60 w 60"/>
                <a:gd name="T13" fmla="*/ 17 h 47"/>
                <a:gd name="T14" fmla="*/ 60 w 60"/>
                <a:gd name="T15" fmla="*/ 27 h 47"/>
                <a:gd name="T16" fmla="*/ 31 w 60"/>
                <a:gd name="T17" fmla="*/ 47 h 47"/>
                <a:gd name="T18" fmla="*/ 29 w 60"/>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7">
                  <a:moveTo>
                    <a:pt x="29" y="47"/>
                  </a:moveTo>
                  <a:cubicBezTo>
                    <a:pt x="4" y="47"/>
                    <a:pt x="0" y="27"/>
                    <a:pt x="0" y="27"/>
                  </a:cubicBezTo>
                  <a:cubicBezTo>
                    <a:pt x="0" y="17"/>
                    <a:pt x="0" y="17"/>
                    <a:pt x="0" y="17"/>
                  </a:cubicBezTo>
                  <a:cubicBezTo>
                    <a:pt x="0" y="6"/>
                    <a:pt x="10" y="2"/>
                    <a:pt x="19" y="0"/>
                  </a:cubicBezTo>
                  <a:cubicBezTo>
                    <a:pt x="30" y="34"/>
                    <a:pt x="30" y="34"/>
                    <a:pt x="30" y="34"/>
                  </a:cubicBezTo>
                  <a:cubicBezTo>
                    <a:pt x="41" y="0"/>
                    <a:pt x="41" y="0"/>
                    <a:pt x="41" y="0"/>
                  </a:cubicBezTo>
                  <a:cubicBezTo>
                    <a:pt x="50" y="2"/>
                    <a:pt x="60" y="6"/>
                    <a:pt x="60" y="17"/>
                  </a:cubicBezTo>
                  <a:cubicBezTo>
                    <a:pt x="60" y="27"/>
                    <a:pt x="60" y="27"/>
                    <a:pt x="60" y="27"/>
                  </a:cubicBezTo>
                  <a:cubicBezTo>
                    <a:pt x="60" y="27"/>
                    <a:pt x="57" y="47"/>
                    <a:pt x="31" y="47"/>
                  </a:cubicBezTo>
                  <a:lnTo>
                    <a:pt x="29"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77" name="Freeform 159">
              <a:extLst>
                <a:ext uri="{FF2B5EF4-FFF2-40B4-BE49-F238E27FC236}">
                  <a16:creationId xmlns:a16="http://schemas.microsoft.com/office/drawing/2014/main" id="{0F34FDE9-0EE6-4F9E-A42C-596FAC1E037F}"/>
                </a:ext>
              </a:extLst>
            </p:cNvPr>
            <p:cNvSpPr>
              <a:spLocks/>
            </p:cNvSpPr>
            <p:nvPr/>
          </p:nvSpPr>
          <p:spPr bwMode="auto">
            <a:xfrm>
              <a:off x="5574455" y="2342800"/>
              <a:ext cx="9861" cy="27467"/>
            </a:xfrm>
            <a:custGeom>
              <a:avLst/>
              <a:gdLst>
                <a:gd name="T0" fmla="*/ 10 w 10"/>
                <a:gd name="T1" fmla="*/ 10 h 26"/>
                <a:gd name="T2" fmla="*/ 5 w 10"/>
                <a:gd name="T3" fmla="*/ 26 h 26"/>
                <a:gd name="T4" fmla="*/ 0 w 10"/>
                <a:gd name="T5" fmla="*/ 10 h 26"/>
                <a:gd name="T6" fmla="*/ 3 w 10"/>
                <a:gd name="T7" fmla="*/ 0 h 26"/>
                <a:gd name="T8" fmla="*/ 5 w 10"/>
                <a:gd name="T9" fmla="*/ 0 h 26"/>
                <a:gd name="T10" fmla="*/ 7 w 10"/>
                <a:gd name="T11" fmla="*/ 0 h 26"/>
                <a:gd name="T12" fmla="*/ 10 w 10"/>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0" h="26">
                  <a:moveTo>
                    <a:pt x="10" y="10"/>
                  </a:moveTo>
                  <a:lnTo>
                    <a:pt x="5" y="26"/>
                  </a:lnTo>
                  <a:lnTo>
                    <a:pt x="0" y="10"/>
                  </a:lnTo>
                  <a:lnTo>
                    <a:pt x="3" y="0"/>
                  </a:lnTo>
                  <a:lnTo>
                    <a:pt x="5" y="0"/>
                  </a:lnTo>
                  <a:lnTo>
                    <a:pt x="7" y="0"/>
                  </a:lnTo>
                  <a:lnTo>
                    <a:pt x="1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78" name="Freeform 160">
              <a:extLst>
                <a:ext uri="{FF2B5EF4-FFF2-40B4-BE49-F238E27FC236}">
                  <a16:creationId xmlns:a16="http://schemas.microsoft.com/office/drawing/2014/main" id="{064261AD-1261-4B8A-BC0C-A38E49148B34}"/>
                </a:ext>
              </a:extLst>
            </p:cNvPr>
            <p:cNvSpPr>
              <a:spLocks/>
            </p:cNvSpPr>
            <p:nvPr/>
          </p:nvSpPr>
          <p:spPr bwMode="auto">
            <a:xfrm>
              <a:off x="5548816" y="2250889"/>
              <a:ext cx="61140" cy="77120"/>
            </a:xfrm>
            <a:custGeom>
              <a:avLst/>
              <a:gdLst>
                <a:gd name="T0" fmla="*/ 1 w 26"/>
                <a:gd name="T1" fmla="*/ 13 h 31"/>
                <a:gd name="T2" fmla="*/ 13 w 26"/>
                <a:gd name="T3" fmla="*/ 0 h 31"/>
                <a:gd name="T4" fmla="*/ 25 w 26"/>
                <a:gd name="T5" fmla="*/ 13 h 31"/>
                <a:gd name="T6" fmla="*/ 26 w 26"/>
                <a:gd name="T7" fmla="*/ 17 h 31"/>
                <a:gd name="T8" fmla="*/ 24 w 26"/>
                <a:gd name="T9" fmla="*/ 20 h 31"/>
                <a:gd name="T10" fmla="*/ 13 w 26"/>
                <a:gd name="T11" fmla="*/ 31 h 31"/>
                <a:gd name="T12" fmla="*/ 2 w 26"/>
                <a:gd name="T13" fmla="*/ 20 h 31"/>
                <a:gd name="T14" fmla="*/ 0 w 26"/>
                <a:gd name="T15" fmla="*/ 17 h 31"/>
                <a:gd name="T16" fmla="*/ 1 w 26"/>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1" y="13"/>
                  </a:moveTo>
                  <a:cubicBezTo>
                    <a:pt x="2" y="6"/>
                    <a:pt x="5" y="0"/>
                    <a:pt x="13" y="0"/>
                  </a:cubicBezTo>
                  <a:cubicBezTo>
                    <a:pt x="21" y="0"/>
                    <a:pt x="24" y="6"/>
                    <a:pt x="25" y="13"/>
                  </a:cubicBezTo>
                  <a:cubicBezTo>
                    <a:pt x="26" y="13"/>
                    <a:pt x="26" y="14"/>
                    <a:pt x="26" y="17"/>
                  </a:cubicBezTo>
                  <a:cubicBezTo>
                    <a:pt x="26" y="19"/>
                    <a:pt x="25" y="20"/>
                    <a:pt x="24" y="20"/>
                  </a:cubicBezTo>
                  <a:cubicBezTo>
                    <a:pt x="22" y="26"/>
                    <a:pt x="16" y="31"/>
                    <a:pt x="13" y="31"/>
                  </a:cubicBezTo>
                  <a:cubicBezTo>
                    <a:pt x="10" y="31"/>
                    <a:pt x="4" y="26"/>
                    <a:pt x="2" y="20"/>
                  </a:cubicBezTo>
                  <a:cubicBezTo>
                    <a:pt x="1" y="20"/>
                    <a:pt x="1" y="19"/>
                    <a:pt x="0" y="17"/>
                  </a:cubicBezTo>
                  <a:cubicBezTo>
                    <a:pt x="0" y="14"/>
                    <a:pt x="0" y="13"/>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grpSp>
        <p:nvGrpSpPr>
          <p:cNvPr id="83" name="Group 82">
            <a:extLst>
              <a:ext uri="{FF2B5EF4-FFF2-40B4-BE49-F238E27FC236}">
                <a16:creationId xmlns:a16="http://schemas.microsoft.com/office/drawing/2014/main" id="{0818DF2B-8E0F-475D-B386-5122EFE780C3}"/>
              </a:ext>
            </a:extLst>
          </p:cNvPr>
          <p:cNvGrpSpPr/>
          <p:nvPr/>
        </p:nvGrpSpPr>
        <p:grpSpPr>
          <a:xfrm>
            <a:off x="5662453" y="1636575"/>
            <a:ext cx="668206" cy="652500"/>
            <a:chOff x="4365214" y="2109005"/>
            <a:chExt cx="345190" cy="369805"/>
          </a:xfrm>
        </p:grpSpPr>
        <p:sp>
          <p:nvSpPr>
            <p:cNvPr id="81" name="Oval 1414">
              <a:extLst>
                <a:ext uri="{FF2B5EF4-FFF2-40B4-BE49-F238E27FC236}">
                  <a16:creationId xmlns:a16="http://schemas.microsoft.com/office/drawing/2014/main" id="{539BB5EB-15FE-4900-B3F0-85795D035FFA}"/>
                </a:ext>
              </a:extLst>
            </p:cNvPr>
            <p:cNvSpPr>
              <a:spLocks noChangeArrowheads="1"/>
            </p:cNvSpPr>
            <p:nvPr/>
          </p:nvSpPr>
          <p:spPr bwMode="auto">
            <a:xfrm>
              <a:off x="4365214" y="2109005"/>
              <a:ext cx="345190" cy="369805"/>
            </a:xfrm>
            <a:prstGeom prst="ellipse">
              <a:avLst/>
            </a:prstGeom>
            <a:solidFill>
              <a:srgbClr val="0070C0"/>
            </a:solidFill>
            <a:ln>
              <a:noFill/>
            </a:ln>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82" name="Freeform 1415">
              <a:extLst>
                <a:ext uri="{FF2B5EF4-FFF2-40B4-BE49-F238E27FC236}">
                  <a16:creationId xmlns:a16="http://schemas.microsoft.com/office/drawing/2014/main" id="{4287EB82-D124-4D5E-818E-7DF84C3C0DDD}"/>
                </a:ext>
              </a:extLst>
            </p:cNvPr>
            <p:cNvSpPr>
              <a:spLocks/>
            </p:cNvSpPr>
            <p:nvPr/>
          </p:nvSpPr>
          <p:spPr bwMode="auto">
            <a:xfrm>
              <a:off x="4410659" y="2160798"/>
              <a:ext cx="233028" cy="256896"/>
            </a:xfrm>
            <a:custGeom>
              <a:avLst/>
              <a:gdLst>
                <a:gd name="T0" fmla="*/ 85 w 102"/>
                <a:gd name="T1" fmla="*/ 95 h 105"/>
                <a:gd name="T2" fmla="*/ 74 w 102"/>
                <a:gd name="T3" fmla="*/ 89 h 105"/>
                <a:gd name="T4" fmla="*/ 64 w 102"/>
                <a:gd name="T5" fmla="*/ 90 h 105"/>
                <a:gd name="T6" fmla="*/ 62 w 102"/>
                <a:gd name="T7" fmla="*/ 87 h 105"/>
                <a:gd name="T8" fmla="*/ 53 w 102"/>
                <a:gd name="T9" fmla="*/ 87 h 105"/>
                <a:gd name="T10" fmla="*/ 39 w 102"/>
                <a:gd name="T11" fmla="*/ 99 h 105"/>
                <a:gd name="T12" fmla="*/ 26 w 102"/>
                <a:gd name="T13" fmla="*/ 86 h 105"/>
                <a:gd name="T14" fmla="*/ 28 w 102"/>
                <a:gd name="T15" fmla="*/ 79 h 105"/>
                <a:gd name="T16" fmla="*/ 19 w 102"/>
                <a:gd name="T17" fmla="*/ 68 h 105"/>
                <a:gd name="T18" fmla="*/ 13 w 102"/>
                <a:gd name="T19" fmla="*/ 69 h 105"/>
                <a:gd name="T20" fmla="*/ 0 w 102"/>
                <a:gd name="T21" fmla="*/ 56 h 105"/>
                <a:gd name="T22" fmla="*/ 13 w 102"/>
                <a:gd name="T23" fmla="*/ 42 h 105"/>
                <a:gd name="T24" fmla="*/ 19 w 102"/>
                <a:gd name="T25" fmla="*/ 44 h 105"/>
                <a:gd name="T26" fmla="*/ 28 w 102"/>
                <a:gd name="T27" fmla="*/ 33 h 105"/>
                <a:gd name="T28" fmla="*/ 26 w 102"/>
                <a:gd name="T29" fmla="*/ 26 h 105"/>
                <a:gd name="T30" fmla="*/ 39 w 102"/>
                <a:gd name="T31" fmla="*/ 12 h 105"/>
                <a:gd name="T32" fmla="*/ 49 w 102"/>
                <a:gd name="T33" fmla="*/ 17 h 105"/>
                <a:gd name="T34" fmla="*/ 62 w 102"/>
                <a:gd name="T35" fmla="*/ 11 h 105"/>
                <a:gd name="T36" fmla="*/ 61 w 102"/>
                <a:gd name="T37" fmla="*/ 8 h 105"/>
                <a:gd name="T38" fmla="*/ 69 w 102"/>
                <a:gd name="T39" fmla="*/ 0 h 105"/>
                <a:gd name="T40" fmla="*/ 77 w 102"/>
                <a:gd name="T41" fmla="*/ 8 h 105"/>
                <a:gd name="T42" fmla="*/ 69 w 102"/>
                <a:gd name="T43" fmla="*/ 16 h 105"/>
                <a:gd name="T44" fmla="*/ 63 w 102"/>
                <a:gd name="T45" fmla="*/ 13 h 105"/>
                <a:gd name="T46" fmla="*/ 51 w 102"/>
                <a:gd name="T47" fmla="*/ 19 h 105"/>
                <a:gd name="T48" fmla="*/ 53 w 102"/>
                <a:gd name="T49" fmla="*/ 26 h 105"/>
                <a:gd name="T50" fmla="*/ 50 w 102"/>
                <a:gd name="T51" fmla="*/ 34 h 105"/>
                <a:gd name="T52" fmla="*/ 62 w 102"/>
                <a:gd name="T53" fmla="*/ 40 h 105"/>
                <a:gd name="T54" fmla="*/ 69 w 102"/>
                <a:gd name="T55" fmla="*/ 36 h 105"/>
                <a:gd name="T56" fmla="*/ 77 w 102"/>
                <a:gd name="T57" fmla="*/ 43 h 105"/>
                <a:gd name="T58" fmla="*/ 69 w 102"/>
                <a:gd name="T59" fmla="*/ 51 h 105"/>
                <a:gd name="T60" fmla="*/ 61 w 102"/>
                <a:gd name="T61" fmla="*/ 43 h 105"/>
                <a:gd name="T62" fmla="*/ 61 w 102"/>
                <a:gd name="T63" fmla="*/ 42 h 105"/>
                <a:gd name="T64" fmla="*/ 47 w 102"/>
                <a:gd name="T65" fmla="*/ 36 h 105"/>
                <a:gd name="T66" fmla="*/ 39 w 102"/>
                <a:gd name="T67" fmla="*/ 39 h 105"/>
                <a:gd name="T68" fmla="*/ 32 w 102"/>
                <a:gd name="T69" fmla="*/ 36 h 105"/>
                <a:gd name="T70" fmla="*/ 23 w 102"/>
                <a:gd name="T71" fmla="*/ 46 h 105"/>
                <a:gd name="T72" fmla="*/ 26 w 102"/>
                <a:gd name="T73" fmla="*/ 56 h 105"/>
                <a:gd name="T74" fmla="*/ 22 w 102"/>
                <a:gd name="T75" fmla="*/ 65 h 105"/>
                <a:gd name="T76" fmla="*/ 32 w 102"/>
                <a:gd name="T77" fmla="*/ 75 h 105"/>
                <a:gd name="T78" fmla="*/ 39 w 102"/>
                <a:gd name="T79" fmla="*/ 73 h 105"/>
                <a:gd name="T80" fmla="*/ 53 w 102"/>
                <a:gd name="T81" fmla="*/ 85 h 105"/>
                <a:gd name="T82" fmla="*/ 61 w 102"/>
                <a:gd name="T83" fmla="*/ 84 h 105"/>
                <a:gd name="T84" fmla="*/ 63 w 102"/>
                <a:gd name="T85" fmla="*/ 79 h 105"/>
                <a:gd name="T86" fmla="*/ 73 w 102"/>
                <a:gd name="T87" fmla="*/ 77 h 105"/>
                <a:gd name="T88" fmla="*/ 82 w 102"/>
                <a:gd name="T89" fmla="*/ 68 h 105"/>
                <a:gd name="T90" fmla="*/ 81 w 102"/>
                <a:gd name="T91" fmla="*/ 57 h 105"/>
                <a:gd name="T92" fmla="*/ 92 w 102"/>
                <a:gd name="T93" fmla="*/ 57 h 105"/>
                <a:gd name="T94" fmla="*/ 93 w 102"/>
                <a:gd name="T95" fmla="*/ 67 h 105"/>
                <a:gd name="T96" fmla="*/ 84 w 102"/>
                <a:gd name="T97" fmla="*/ 70 h 105"/>
                <a:gd name="T98" fmla="*/ 75 w 102"/>
                <a:gd name="T99" fmla="*/ 79 h 105"/>
                <a:gd name="T100" fmla="*/ 76 w 102"/>
                <a:gd name="T101" fmla="*/ 87 h 105"/>
                <a:gd name="T102" fmla="*/ 86 w 102"/>
                <a:gd name="T103" fmla="*/ 92 h 105"/>
                <a:gd name="T104" fmla="*/ 96 w 102"/>
                <a:gd name="T105" fmla="*/ 89 h 105"/>
                <a:gd name="T106" fmla="*/ 100 w 102"/>
                <a:gd name="T107" fmla="*/ 100 h 105"/>
                <a:gd name="T108" fmla="*/ 89 w 102"/>
                <a:gd name="T109" fmla="*/ 103 h 105"/>
                <a:gd name="T110" fmla="*/ 85 w 102"/>
                <a:gd name="T111"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 h="105">
                  <a:moveTo>
                    <a:pt x="85" y="95"/>
                  </a:moveTo>
                  <a:cubicBezTo>
                    <a:pt x="74" y="89"/>
                    <a:pt x="74" y="89"/>
                    <a:pt x="74" y="89"/>
                  </a:cubicBezTo>
                  <a:cubicBezTo>
                    <a:pt x="71" y="92"/>
                    <a:pt x="67" y="92"/>
                    <a:pt x="64" y="90"/>
                  </a:cubicBezTo>
                  <a:cubicBezTo>
                    <a:pt x="63" y="89"/>
                    <a:pt x="62" y="88"/>
                    <a:pt x="62" y="87"/>
                  </a:cubicBezTo>
                  <a:cubicBezTo>
                    <a:pt x="53" y="87"/>
                    <a:pt x="53" y="87"/>
                    <a:pt x="53" y="87"/>
                  </a:cubicBezTo>
                  <a:cubicBezTo>
                    <a:pt x="52" y="94"/>
                    <a:pt x="46" y="99"/>
                    <a:pt x="39" y="99"/>
                  </a:cubicBezTo>
                  <a:cubicBezTo>
                    <a:pt x="32" y="99"/>
                    <a:pt x="26" y="93"/>
                    <a:pt x="26" y="86"/>
                  </a:cubicBezTo>
                  <a:cubicBezTo>
                    <a:pt x="26" y="83"/>
                    <a:pt x="27" y="81"/>
                    <a:pt x="28" y="79"/>
                  </a:cubicBezTo>
                  <a:cubicBezTo>
                    <a:pt x="19" y="68"/>
                    <a:pt x="19" y="68"/>
                    <a:pt x="19" y="68"/>
                  </a:cubicBezTo>
                  <a:cubicBezTo>
                    <a:pt x="17" y="68"/>
                    <a:pt x="15" y="69"/>
                    <a:pt x="13" y="69"/>
                  </a:cubicBezTo>
                  <a:cubicBezTo>
                    <a:pt x="6" y="69"/>
                    <a:pt x="0" y="63"/>
                    <a:pt x="0" y="56"/>
                  </a:cubicBezTo>
                  <a:cubicBezTo>
                    <a:pt x="0" y="48"/>
                    <a:pt x="6" y="42"/>
                    <a:pt x="13" y="42"/>
                  </a:cubicBezTo>
                  <a:cubicBezTo>
                    <a:pt x="15" y="42"/>
                    <a:pt x="17" y="43"/>
                    <a:pt x="19" y="44"/>
                  </a:cubicBezTo>
                  <a:cubicBezTo>
                    <a:pt x="28" y="33"/>
                    <a:pt x="28" y="33"/>
                    <a:pt x="28" y="33"/>
                  </a:cubicBezTo>
                  <a:cubicBezTo>
                    <a:pt x="27" y="31"/>
                    <a:pt x="26" y="28"/>
                    <a:pt x="26" y="26"/>
                  </a:cubicBezTo>
                  <a:cubicBezTo>
                    <a:pt x="26" y="18"/>
                    <a:pt x="32" y="12"/>
                    <a:pt x="39" y="12"/>
                  </a:cubicBezTo>
                  <a:cubicBezTo>
                    <a:pt x="43" y="12"/>
                    <a:pt x="47" y="14"/>
                    <a:pt x="49" y="17"/>
                  </a:cubicBezTo>
                  <a:cubicBezTo>
                    <a:pt x="62" y="11"/>
                    <a:pt x="62" y="11"/>
                    <a:pt x="62" y="11"/>
                  </a:cubicBezTo>
                  <a:cubicBezTo>
                    <a:pt x="61" y="10"/>
                    <a:pt x="61" y="9"/>
                    <a:pt x="61" y="8"/>
                  </a:cubicBezTo>
                  <a:cubicBezTo>
                    <a:pt x="61" y="4"/>
                    <a:pt x="65" y="0"/>
                    <a:pt x="69" y="0"/>
                  </a:cubicBezTo>
                  <a:cubicBezTo>
                    <a:pt x="73" y="0"/>
                    <a:pt x="77" y="4"/>
                    <a:pt x="77" y="8"/>
                  </a:cubicBezTo>
                  <a:cubicBezTo>
                    <a:pt x="77" y="12"/>
                    <a:pt x="73" y="16"/>
                    <a:pt x="69" y="16"/>
                  </a:cubicBezTo>
                  <a:cubicBezTo>
                    <a:pt x="67" y="16"/>
                    <a:pt x="65" y="15"/>
                    <a:pt x="63" y="13"/>
                  </a:cubicBezTo>
                  <a:cubicBezTo>
                    <a:pt x="51" y="19"/>
                    <a:pt x="51" y="19"/>
                    <a:pt x="51" y="19"/>
                  </a:cubicBezTo>
                  <a:cubicBezTo>
                    <a:pt x="52" y="21"/>
                    <a:pt x="53" y="23"/>
                    <a:pt x="53" y="26"/>
                  </a:cubicBezTo>
                  <a:cubicBezTo>
                    <a:pt x="53" y="29"/>
                    <a:pt x="51" y="32"/>
                    <a:pt x="50" y="34"/>
                  </a:cubicBezTo>
                  <a:cubicBezTo>
                    <a:pt x="62" y="40"/>
                    <a:pt x="62" y="40"/>
                    <a:pt x="62" y="40"/>
                  </a:cubicBezTo>
                  <a:cubicBezTo>
                    <a:pt x="63" y="37"/>
                    <a:pt x="66" y="36"/>
                    <a:pt x="69" y="36"/>
                  </a:cubicBezTo>
                  <a:cubicBezTo>
                    <a:pt x="73" y="36"/>
                    <a:pt x="77" y="39"/>
                    <a:pt x="77" y="43"/>
                  </a:cubicBezTo>
                  <a:cubicBezTo>
                    <a:pt x="77" y="47"/>
                    <a:pt x="73" y="51"/>
                    <a:pt x="69" y="51"/>
                  </a:cubicBezTo>
                  <a:cubicBezTo>
                    <a:pt x="65" y="51"/>
                    <a:pt x="61" y="47"/>
                    <a:pt x="61" y="43"/>
                  </a:cubicBezTo>
                  <a:cubicBezTo>
                    <a:pt x="61" y="43"/>
                    <a:pt x="61" y="43"/>
                    <a:pt x="61" y="42"/>
                  </a:cubicBezTo>
                  <a:cubicBezTo>
                    <a:pt x="47" y="36"/>
                    <a:pt x="47" y="36"/>
                    <a:pt x="47" y="36"/>
                  </a:cubicBezTo>
                  <a:cubicBezTo>
                    <a:pt x="45" y="38"/>
                    <a:pt x="42" y="39"/>
                    <a:pt x="39" y="39"/>
                  </a:cubicBezTo>
                  <a:cubicBezTo>
                    <a:pt x="37" y="39"/>
                    <a:pt x="34" y="38"/>
                    <a:pt x="32" y="36"/>
                  </a:cubicBezTo>
                  <a:cubicBezTo>
                    <a:pt x="23" y="46"/>
                    <a:pt x="23" y="46"/>
                    <a:pt x="23" y="46"/>
                  </a:cubicBezTo>
                  <a:cubicBezTo>
                    <a:pt x="25" y="49"/>
                    <a:pt x="26" y="52"/>
                    <a:pt x="26" y="56"/>
                  </a:cubicBezTo>
                  <a:cubicBezTo>
                    <a:pt x="26" y="59"/>
                    <a:pt x="25" y="63"/>
                    <a:pt x="22" y="65"/>
                  </a:cubicBezTo>
                  <a:cubicBezTo>
                    <a:pt x="32" y="75"/>
                    <a:pt x="32" y="75"/>
                    <a:pt x="32" y="75"/>
                  </a:cubicBezTo>
                  <a:cubicBezTo>
                    <a:pt x="34" y="74"/>
                    <a:pt x="37" y="73"/>
                    <a:pt x="39" y="73"/>
                  </a:cubicBezTo>
                  <a:cubicBezTo>
                    <a:pt x="46" y="73"/>
                    <a:pt x="52" y="78"/>
                    <a:pt x="53" y="85"/>
                  </a:cubicBezTo>
                  <a:cubicBezTo>
                    <a:pt x="61" y="84"/>
                    <a:pt x="61" y="84"/>
                    <a:pt x="61" y="84"/>
                  </a:cubicBezTo>
                  <a:cubicBezTo>
                    <a:pt x="61" y="82"/>
                    <a:pt x="61" y="80"/>
                    <a:pt x="63" y="79"/>
                  </a:cubicBezTo>
                  <a:cubicBezTo>
                    <a:pt x="65" y="76"/>
                    <a:pt x="70" y="75"/>
                    <a:pt x="73" y="77"/>
                  </a:cubicBezTo>
                  <a:cubicBezTo>
                    <a:pt x="82" y="68"/>
                    <a:pt x="82" y="68"/>
                    <a:pt x="82" y="68"/>
                  </a:cubicBezTo>
                  <a:cubicBezTo>
                    <a:pt x="79" y="65"/>
                    <a:pt x="78" y="60"/>
                    <a:pt x="81" y="57"/>
                  </a:cubicBezTo>
                  <a:cubicBezTo>
                    <a:pt x="84" y="54"/>
                    <a:pt x="89" y="54"/>
                    <a:pt x="92" y="57"/>
                  </a:cubicBezTo>
                  <a:cubicBezTo>
                    <a:pt x="95" y="59"/>
                    <a:pt x="96" y="64"/>
                    <a:pt x="93" y="67"/>
                  </a:cubicBezTo>
                  <a:cubicBezTo>
                    <a:pt x="91" y="70"/>
                    <a:pt x="87" y="71"/>
                    <a:pt x="84" y="70"/>
                  </a:cubicBezTo>
                  <a:cubicBezTo>
                    <a:pt x="75" y="79"/>
                    <a:pt x="75" y="79"/>
                    <a:pt x="75" y="79"/>
                  </a:cubicBezTo>
                  <a:cubicBezTo>
                    <a:pt x="77" y="81"/>
                    <a:pt x="77" y="84"/>
                    <a:pt x="76" y="87"/>
                  </a:cubicBezTo>
                  <a:cubicBezTo>
                    <a:pt x="86" y="92"/>
                    <a:pt x="86" y="92"/>
                    <a:pt x="86" y="92"/>
                  </a:cubicBezTo>
                  <a:cubicBezTo>
                    <a:pt x="88" y="89"/>
                    <a:pt x="92" y="87"/>
                    <a:pt x="96" y="89"/>
                  </a:cubicBezTo>
                  <a:cubicBezTo>
                    <a:pt x="100" y="91"/>
                    <a:pt x="102" y="96"/>
                    <a:pt x="100" y="100"/>
                  </a:cubicBezTo>
                  <a:cubicBezTo>
                    <a:pt x="98" y="103"/>
                    <a:pt x="93" y="105"/>
                    <a:pt x="89" y="103"/>
                  </a:cubicBezTo>
                  <a:cubicBezTo>
                    <a:pt x="86" y="102"/>
                    <a:pt x="85" y="98"/>
                    <a:pt x="85"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84" name="Arrow: Left-Right 83">
            <a:extLst>
              <a:ext uri="{FF2B5EF4-FFF2-40B4-BE49-F238E27FC236}">
                <a16:creationId xmlns:a16="http://schemas.microsoft.com/office/drawing/2014/main" id="{B233E6EF-E041-433D-95DA-AD5EA2E589DC}"/>
              </a:ext>
            </a:extLst>
          </p:cNvPr>
          <p:cNvSpPr/>
          <p:nvPr/>
        </p:nvSpPr>
        <p:spPr>
          <a:xfrm rot="5400000">
            <a:off x="5753682" y="2496730"/>
            <a:ext cx="439785" cy="198176"/>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Left-Right 84">
            <a:extLst>
              <a:ext uri="{FF2B5EF4-FFF2-40B4-BE49-F238E27FC236}">
                <a16:creationId xmlns:a16="http://schemas.microsoft.com/office/drawing/2014/main" id="{472485E8-6FBA-4A0C-9700-82CDF8574ECE}"/>
              </a:ext>
            </a:extLst>
          </p:cNvPr>
          <p:cNvSpPr/>
          <p:nvPr/>
        </p:nvSpPr>
        <p:spPr>
          <a:xfrm rot="5400000">
            <a:off x="6676175" y="2486367"/>
            <a:ext cx="439785" cy="198176"/>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文本框 7">
            <a:extLst>
              <a:ext uri="{FF2B5EF4-FFF2-40B4-BE49-F238E27FC236}">
                <a16:creationId xmlns:a16="http://schemas.microsoft.com/office/drawing/2014/main" id="{1A65EC6B-CA10-4F78-AE63-73A494B59F18}"/>
              </a:ext>
            </a:extLst>
          </p:cNvPr>
          <p:cNvSpPr txBox="1"/>
          <p:nvPr/>
        </p:nvSpPr>
        <p:spPr>
          <a:xfrm>
            <a:off x="5404852" y="1326695"/>
            <a:ext cx="1087157" cy="276999"/>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Development</a:t>
            </a:r>
            <a:endParaRPr lang="zh-CN" altLang="en-US" sz="1200" dirty="0">
              <a:solidFill>
                <a:srgbClr val="1D1D1A"/>
              </a:solidFill>
              <a:ea typeface="微软雅黑" panose="020B0503020204020204" pitchFamily="34" charset="-122"/>
            </a:endParaRPr>
          </a:p>
        </p:txBody>
      </p:sp>
      <p:sp>
        <p:nvSpPr>
          <p:cNvPr id="87" name="文本框 7">
            <a:extLst>
              <a:ext uri="{FF2B5EF4-FFF2-40B4-BE49-F238E27FC236}">
                <a16:creationId xmlns:a16="http://schemas.microsoft.com/office/drawing/2014/main" id="{42CE2860-ED5A-4402-BA56-E1E12C1DBE9E}"/>
              </a:ext>
            </a:extLst>
          </p:cNvPr>
          <p:cNvSpPr txBox="1"/>
          <p:nvPr/>
        </p:nvSpPr>
        <p:spPr>
          <a:xfrm>
            <a:off x="6452112" y="1330037"/>
            <a:ext cx="918393" cy="276999"/>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AI Training</a:t>
            </a:r>
            <a:endParaRPr lang="zh-CN" altLang="en-US" sz="1200" dirty="0">
              <a:solidFill>
                <a:srgbClr val="1D1D1A"/>
              </a:solidFill>
              <a:ea typeface="微软雅黑" panose="020B0503020204020204" pitchFamily="34" charset="-122"/>
            </a:endParaRPr>
          </a:p>
        </p:txBody>
      </p:sp>
      <p:sp>
        <p:nvSpPr>
          <p:cNvPr id="88" name="TextBox 87">
            <a:extLst>
              <a:ext uri="{FF2B5EF4-FFF2-40B4-BE49-F238E27FC236}">
                <a16:creationId xmlns:a16="http://schemas.microsoft.com/office/drawing/2014/main" id="{B6BCBF5C-CBD3-4A03-B33F-898C9A5D0E8F}"/>
              </a:ext>
            </a:extLst>
          </p:cNvPr>
          <p:cNvSpPr txBox="1"/>
          <p:nvPr/>
        </p:nvSpPr>
        <p:spPr>
          <a:xfrm>
            <a:off x="3498467" y="3677261"/>
            <a:ext cx="1302605" cy="261610"/>
          </a:xfrm>
          <a:prstGeom prst="rect">
            <a:avLst/>
          </a:prstGeom>
          <a:solidFill>
            <a:srgbClr val="FFFFFF"/>
          </a:solidFill>
        </p:spPr>
        <p:txBody>
          <a:bodyPr wrap="square" rtlCol="0">
            <a:spAutoFit/>
          </a:bodyPr>
          <a:lstStyle/>
          <a:p>
            <a:r>
              <a:rPr lang="en-US" sz="1100" dirty="0"/>
              <a:t>OceanStor NAS</a:t>
            </a:r>
          </a:p>
        </p:txBody>
      </p:sp>
      <p:grpSp>
        <p:nvGrpSpPr>
          <p:cNvPr id="89" name="Group 88">
            <a:extLst>
              <a:ext uri="{FF2B5EF4-FFF2-40B4-BE49-F238E27FC236}">
                <a16:creationId xmlns:a16="http://schemas.microsoft.com/office/drawing/2014/main" id="{0461061F-CA31-4141-BC8B-5A345CB81959}"/>
              </a:ext>
            </a:extLst>
          </p:cNvPr>
          <p:cNvGrpSpPr/>
          <p:nvPr/>
        </p:nvGrpSpPr>
        <p:grpSpPr>
          <a:xfrm>
            <a:off x="7483064" y="1621203"/>
            <a:ext cx="686281" cy="652500"/>
            <a:chOff x="5425766" y="2869625"/>
            <a:chExt cx="345190" cy="369805"/>
          </a:xfrm>
        </p:grpSpPr>
        <p:sp>
          <p:nvSpPr>
            <p:cNvPr id="90" name="Oval 698">
              <a:extLst>
                <a:ext uri="{FF2B5EF4-FFF2-40B4-BE49-F238E27FC236}">
                  <a16:creationId xmlns:a16="http://schemas.microsoft.com/office/drawing/2014/main" id="{BC3B5173-3429-470D-B5B0-FADC3F4BAE31}"/>
                </a:ext>
              </a:extLst>
            </p:cNvPr>
            <p:cNvSpPr>
              <a:spLocks noChangeArrowheads="1"/>
            </p:cNvSpPr>
            <p:nvPr/>
          </p:nvSpPr>
          <p:spPr bwMode="auto">
            <a:xfrm>
              <a:off x="5425766" y="2869625"/>
              <a:ext cx="345190" cy="369805"/>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91" name="Freeform 699">
              <a:extLst>
                <a:ext uri="{FF2B5EF4-FFF2-40B4-BE49-F238E27FC236}">
                  <a16:creationId xmlns:a16="http://schemas.microsoft.com/office/drawing/2014/main" id="{1A753AF6-002B-409D-9431-F6FDAE07E181}"/>
                </a:ext>
              </a:extLst>
            </p:cNvPr>
            <p:cNvSpPr>
              <a:spLocks/>
            </p:cNvSpPr>
            <p:nvPr/>
          </p:nvSpPr>
          <p:spPr bwMode="auto">
            <a:xfrm>
              <a:off x="5611414" y="3002215"/>
              <a:ext cx="105394" cy="168846"/>
            </a:xfrm>
            <a:custGeom>
              <a:avLst/>
              <a:gdLst>
                <a:gd name="T0" fmla="*/ 109 w 109"/>
                <a:gd name="T1" fmla="*/ 0 h 163"/>
                <a:gd name="T2" fmla="*/ 109 w 109"/>
                <a:gd name="T3" fmla="*/ 113 h 163"/>
                <a:gd name="T4" fmla="*/ 0 w 109"/>
                <a:gd name="T5" fmla="*/ 163 h 163"/>
                <a:gd name="T6" fmla="*/ 0 w 109"/>
                <a:gd name="T7" fmla="*/ 33 h 163"/>
                <a:gd name="T8" fmla="*/ 109 w 109"/>
                <a:gd name="T9" fmla="*/ 0 h 163"/>
              </a:gdLst>
              <a:ahLst/>
              <a:cxnLst>
                <a:cxn ang="0">
                  <a:pos x="T0" y="T1"/>
                </a:cxn>
                <a:cxn ang="0">
                  <a:pos x="T2" y="T3"/>
                </a:cxn>
                <a:cxn ang="0">
                  <a:pos x="T4" y="T5"/>
                </a:cxn>
                <a:cxn ang="0">
                  <a:pos x="T6" y="T7"/>
                </a:cxn>
                <a:cxn ang="0">
                  <a:pos x="T8" y="T9"/>
                </a:cxn>
              </a:cxnLst>
              <a:rect l="0" t="0" r="r" b="b"/>
              <a:pathLst>
                <a:path w="109" h="163">
                  <a:moveTo>
                    <a:pt x="109" y="0"/>
                  </a:moveTo>
                  <a:lnTo>
                    <a:pt x="109" y="113"/>
                  </a:lnTo>
                  <a:lnTo>
                    <a:pt x="0" y="163"/>
                  </a:lnTo>
                  <a:lnTo>
                    <a:pt x="0" y="33"/>
                  </a:lnTo>
                  <a:lnTo>
                    <a:pt x="1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92" name="Freeform 700">
              <a:extLst>
                <a:ext uri="{FF2B5EF4-FFF2-40B4-BE49-F238E27FC236}">
                  <a16:creationId xmlns:a16="http://schemas.microsoft.com/office/drawing/2014/main" id="{E23D7E80-C0B5-47FF-B8E3-3EFF3CEA854F}"/>
                </a:ext>
              </a:extLst>
            </p:cNvPr>
            <p:cNvSpPr>
              <a:spLocks/>
            </p:cNvSpPr>
            <p:nvPr/>
          </p:nvSpPr>
          <p:spPr bwMode="auto">
            <a:xfrm>
              <a:off x="5504087" y="2962853"/>
              <a:ext cx="191450" cy="56973"/>
            </a:xfrm>
            <a:custGeom>
              <a:avLst/>
              <a:gdLst>
                <a:gd name="T0" fmla="*/ 198 w 198"/>
                <a:gd name="T1" fmla="*/ 24 h 55"/>
                <a:gd name="T2" fmla="*/ 99 w 198"/>
                <a:gd name="T3" fmla="*/ 55 h 55"/>
                <a:gd name="T4" fmla="*/ 0 w 198"/>
                <a:gd name="T5" fmla="*/ 24 h 55"/>
                <a:gd name="T6" fmla="*/ 97 w 198"/>
                <a:gd name="T7" fmla="*/ 0 h 55"/>
                <a:gd name="T8" fmla="*/ 198 w 198"/>
                <a:gd name="T9" fmla="*/ 24 h 55"/>
              </a:gdLst>
              <a:ahLst/>
              <a:cxnLst>
                <a:cxn ang="0">
                  <a:pos x="T0" y="T1"/>
                </a:cxn>
                <a:cxn ang="0">
                  <a:pos x="T2" y="T3"/>
                </a:cxn>
                <a:cxn ang="0">
                  <a:pos x="T4" y="T5"/>
                </a:cxn>
                <a:cxn ang="0">
                  <a:pos x="T6" y="T7"/>
                </a:cxn>
                <a:cxn ang="0">
                  <a:pos x="T8" y="T9"/>
                </a:cxn>
              </a:cxnLst>
              <a:rect l="0" t="0" r="r" b="b"/>
              <a:pathLst>
                <a:path w="198" h="55">
                  <a:moveTo>
                    <a:pt x="198" y="24"/>
                  </a:moveTo>
                  <a:lnTo>
                    <a:pt x="99" y="55"/>
                  </a:lnTo>
                  <a:lnTo>
                    <a:pt x="0" y="24"/>
                  </a:lnTo>
                  <a:lnTo>
                    <a:pt x="97" y="0"/>
                  </a:lnTo>
                  <a:lnTo>
                    <a:pt x="19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93" name="Freeform 701">
              <a:extLst>
                <a:ext uri="{FF2B5EF4-FFF2-40B4-BE49-F238E27FC236}">
                  <a16:creationId xmlns:a16="http://schemas.microsoft.com/office/drawing/2014/main" id="{E2FE060A-3BB7-4B47-94F0-B41FD8989165}"/>
                </a:ext>
              </a:extLst>
            </p:cNvPr>
            <p:cNvSpPr>
              <a:spLocks/>
            </p:cNvSpPr>
            <p:nvPr/>
          </p:nvSpPr>
          <p:spPr bwMode="auto">
            <a:xfrm>
              <a:off x="5485715" y="3002215"/>
              <a:ext cx="105394" cy="168846"/>
            </a:xfrm>
            <a:custGeom>
              <a:avLst/>
              <a:gdLst>
                <a:gd name="T0" fmla="*/ 109 w 109"/>
                <a:gd name="T1" fmla="*/ 33 h 163"/>
                <a:gd name="T2" fmla="*/ 109 w 109"/>
                <a:gd name="T3" fmla="*/ 163 h 163"/>
                <a:gd name="T4" fmla="*/ 0 w 109"/>
                <a:gd name="T5" fmla="*/ 113 h 163"/>
                <a:gd name="T6" fmla="*/ 0 w 109"/>
                <a:gd name="T7" fmla="*/ 0 h 163"/>
                <a:gd name="T8" fmla="*/ 109 w 109"/>
                <a:gd name="T9" fmla="*/ 33 h 163"/>
              </a:gdLst>
              <a:ahLst/>
              <a:cxnLst>
                <a:cxn ang="0">
                  <a:pos x="T0" y="T1"/>
                </a:cxn>
                <a:cxn ang="0">
                  <a:pos x="T2" y="T3"/>
                </a:cxn>
                <a:cxn ang="0">
                  <a:pos x="T4" y="T5"/>
                </a:cxn>
                <a:cxn ang="0">
                  <a:pos x="T6" y="T7"/>
                </a:cxn>
                <a:cxn ang="0">
                  <a:pos x="T8" y="T9"/>
                </a:cxn>
              </a:cxnLst>
              <a:rect l="0" t="0" r="r" b="b"/>
              <a:pathLst>
                <a:path w="109" h="163">
                  <a:moveTo>
                    <a:pt x="109" y="33"/>
                  </a:moveTo>
                  <a:lnTo>
                    <a:pt x="109" y="163"/>
                  </a:lnTo>
                  <a:lnTo>
                    <a:pt x="0" y="113"/>
                  </a:lnTo>
                  <a:lnTo>
                    <a:pt x="0" y="0"/>
                  </a:lnTo>
                  <a:lnTo>
                    <a:pt x="10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94" name="Arrow: Left-Right 93">
            <a:extLst>
              <a:ext uri="{FF2B5EF4-FFF2-40B4-BE49-F238E27FC236}">
                <a16:creationId xmlns:a16="http://schemas.microsoft.com/office/drawing/2014/main" id="{205A00DE-34C9-4019-B72B-7B8715253C7B}"/>
              </a:ext>
            </a:extLst>
          </p:cNvPr>
          <p:cNvSpPr/>
          <p:nvPr/>
        </p:nvSpPr>
        <p:spPr>
          <a:xfrm rot="5400000">
            <a:off x="7624460" y="2487949"/>
            <a:ext cx="439785" cy="198176"/>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文本框 7">
            <a:extLst>
              <a:ext uri="{FF2B5EF4-FFF2-40B4-BE49-F238E27FC236}">
                <a16:creationId xmlns:a16="http://schemas.microsoft.com/office/drawing/2014/main" id="{508F6AF5-1268-48BE-AE60-64F800BC3CC9}"/>
              </a:ext>
            </a:extLst>
          </p:cNvPr>
          <p:cNvSpPr txBox="1"/>
          <p:nvPr/>
        </p:nvSpPr>
        <p:spPr>
          <a:xfrm>
            <a:off x="7385155" y="1334887"/>
            <a:ext cx="899605" cy="276999"/>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Simulation</a:t>
            </a:r>
            <a:endParaRPr lang="zh-CN" altLang="en-US" sz="1200" dirty="0">
              <a:solidFill>
                <a:srgbClr val="1D1D1A"/>
              </a:solidFill>
              <a:ea typeface="微软雅黑" panose="020B0503020204020204" pitchFamily="34" charset="-122"/>
            </a:endParaRPr>
          </a:p>
        </p:txBody>
      </p:sp>
      <p:grpSp>
        <p:nvGrpSpPr>
          <p:cNvPr id="96" name="Group 95">
            <a:extLst>
              <a:ext uri="{FF2B5EF4-FFF2-40B4-BE49-F238E27FC236}">
                <a16:creationId xmlns:a16="http://schemas.microsoft.com/office/drawing/2014/main" id="{806D3BCE-F524-47E0-9062-924CA4AC9384}"/>
              </a:ext>
            </a:extLst>
          </p:cNvPr>
          <p:cNvGrpSpPr/>
          <p:nvPr/>
        </p:nvGrpSpPr>
        <p:grpSpPr>
          <a:xfrm>
            <a:off x="8934941" y="1611886"/>
            <a:ext cx="686281" cy="652500"/>
            <a:chOff x="7568056" y="2040365"/>
            <a:chExt cx="352046" cy="377151"/>
          </a:xfrm>
        </p:grpSpPr>
        <p:sp>
          <p:nvSpPr>
            <p:cNvPr id="97" name="Oval 218">
              <a:extLst>
                <a:ext uri="{FF2B5EF4-FFF2-40B4-BE49-F238E27FC236}">
                  <a16:creationId xmlns:a16="http://schemas.microsoft.com/office/drawing/2014/main" id="{5F3E947E-0DAE-49C4-9254-FAA90C0288A1}"/>
                </a:ext>
              </a:extLst>
            </p:cNvPr>
            <p:cNvSpPr>
              <a:spLocks noChangeArrowheads="1"/>
            </p:cNvSpPr>
            <p:nvPr/>
          </p:nvSpPr>
          <p:spPr bwMode="auto">
            <a:xfrm>
              <a:off x="7568056" y="2040365"/>
              <a:ext cx="352046" cy="377151"/>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8" name="Freeform 219">
              <a:extLst>
                <a:ext uri="{FF2B5EF4-FFF2-40B4-BE49-F238E27FC236}">
                  <a16:creationId xmlns:a16="http://schemas.microsoft.com/office/drawing/2014/main" id="{1C2D351C-8FE7-4651-9D26-33DD8EC5FBF7}"/>
                </a:ext>
              </a:extLst>
            </p:cNvPr>
            <p:cNvSpPr>
              <a:spLocks/>
            </p:cNvSpPr>
            <p:nvPr/>
          </p:nvSpPr>
          <p:spPr bwMode="auto">
            <a:xfrm>
              <a:off x="7633140" y="2234751"/>
              <a:ext cx="210044" cy="40144"/>
            </a:xfrm>
            <a:custGeom>
              <a:avLst/>
              <a:gdLst>
                <a:gd name="T0" fmla="*/ 213 w 213"/>
                <a:gd name="T1" fmla="*/ 38 h 38"/>
                <a:gd name="T2" fmla="*/ 154 w 213"/>
                <a:gd name="T3" fmla="*/ 38 h 38"/>
                <a:gd name="T4" fmla="*/ 59 w 213"/>
                <a:gd name="T5" fmla="*/ 38 h 38"/>
                <a:gd name="T6" fmla="*/ 0 w 213"/>
                <a:gd name="T7" fmla="*/ 38 h 38"/>
                <a:gd name="T8" fmla="*/ 43 w 213"/>
                <a:gd name="T9" fmla="*/ 0 h 38"/>
                <a:gd name="T10" fmla="*/ 107 w 213"/>
                <a:gd name="T11" fmla="*/ 0 h 38"/>
                <a:gd name="T12" fmla="*/ 173 w 213"/>
                <a:gd name="T13" fmla="*/ 0 h 38"/>
                <a:gd name="T14" fmla="*/ 213 w 21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8">
                  <a:moveTo>
                    <a:pt x="213" y="38"/>
                  </a:moveTo>
                  <a:lnTo>
                    <a:pt x="154" y="38"/>
                  </a:lnTo>
                  <a:lnTo>
                    <a:pt x="59" y="38"/>
                  </a:lnTo>
                  <a:lnTo>
                    <a:pt x="0" y="38"/>
                  </a:lnTo>
                  <a:lnTo>
                    <a:pt x="43" y="0"/>
                  </a:lnTo>
                  <a:lnTo>
                    <a:pt x="107" y="0"/>
                  </a:lnTo>
                  <a:lnTo>
                    <a:pt x="173" y="0"/>
                  </a:lnTo>
                  <a:lnTo>
                    <a:pt x="213"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9" name="Freeform 220">
              <a:extLst>
                <a:ext uri="{FF2B5EF4-FFF2-40B4-BE49-F238E27FC236}">
                  <a16:creationId xmlns:a16="http://schemas.microsoft.com/office/drawing/2014/main" id="{62D3D242-D5E9-4BFE-8670-874041FB7AFF}"/>
                </a:ext>
              </a:extLst>
            </p:cNvPr>
            <p:cNvSpPr>
              <a:spLocks/>
            </p:cNvSpPr>
            <p:nvPr/>
          </p:nvSpPr>
          <p:spPr bwMode="auto">
            <a:xfrm>
              <a:off x="7633140" y="2287573"/>
              <a:ext cx="210044" cy="20073"/>
            </a:xfrm>
            <a:custGeom>
              <a:avLst/>
              <a:gdLst>
                <a:gd name="T0" fmla="*/ 213 w 213"/>
                <a:gd name="T1" fmla="*/ 19 h 19"/>
                <a:gd name="T2" fmla="*/ 154 w 213"/>
                <a:gd name="T3" fmla="*/ 19 h 19"/>
                <a:gd name="T4" fmla="*/ 59 w 213"/>
                <a:gd name="T5" fmla="*/ 19 h 19"/>
                <a:gd name="T6" fmla="*/ 0 w 213"/>
                <a:gd name="T7" fmla="*/ 19 h 19"/>
                <a:gd name="T8" fmla="*/ 22 w 213"/>
                <a:gd name="T9" fmla="*/ 0 h 19"/>
                <a:gd name="T10" fmla="*/ 194 w 213"/>
                <a:gd name="T11" fmla="*/ 0 h 19"/>
                <a:gd name="T12" fmla="*/ 213 w 2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3" h="19">
                  <a:moveTo>
                    <a:pt x="213" y="19"/>
                  </a:moveTo>
                  <a:lnTo>
                    <a:pt x="154" y="19"/>
                  </a:lnTo>
                  <a:lnTo>
                    <a:pt x="59" y="19"/>
                  </a:lnTo>
                  <a:lnTo>
                    <a:pt x="0" y="19"/>
                  </a:lnTo>
                  <a:lnTo>
                    <a:pt x="22" y="0"/>
                  </a:lnTo>
                  <a:lnTo>
                    <a:pt x="194" y="0"/>
                  </a:lnTo>
                  <a:lnTo>
                    <a:pt x="21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0" name="Freeform 221">
              <a:extLst>
                <a:ext uri="{FF2B5EF4-FFF2-40B4-BE49-F238E27FC236}">
                  <a16:creationId xmlns:a16="http://schemas.microsoft.com/office/drawing/2014/main" id="{A00F6A32-77ED-4A05-A794-558A7E632DD8}"/>
                </a:ext>
              </a:extLst>
            </p:cNvPr>
            <p:cNvSpPr>
              <a:spLocks/>
            </p:cNvSpPr>
            <p:nvPr/>
          </p:nvSpPr>
          <p:spPr bwMode="auto">
            <a:xfrm>
              <a:off x="7633140" y="2322436"/>
              <a:ext cx="210044" cy="20073"/>
            </a:xfrm>
            <a:custGeom>
              <a:avLst/>
              <a:gdLst>
                <a:gd name="T0" fmla="*/ 213 w 213"/>
                <a:gd name="T1" fmla="*/ 19 h 19"/>
                <a:gd name="T2" fmla="*/ 154 w 213"/>
                <a:gd name="T3" fmla="*/ 19 h 19"/>
                <a:gd name="T4" fmla="*/ 59 w 213"/>
                <a:gd name="T5" fmla="*/ 19 h 19"/>
                <a:gd name="T6" fmla="*/ 0 w 213"/>
                <a:gd name="T7" fmla="*/ 19 h 19"/>
                <a:gd name="T8" fmla="*/ 22 w 213"/>
                <a:gd name="T9" fmla="*/ 0 h 19"/>
                <a:gd name="T10" fmla="*/ 194 w 213"/>
                <a:gd name="T11" fmla="*/ 0 h 19"/>
                <a:gd name="T12" fmla="*/ 213 w 2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3" h="19">
                  <a:moveTo>
                    <a:pt x="213" y="19"/>
                  </a:moveTo>
                  <a:lnTo>
                    <a:pt x="154" y="19"/>
                  </a:lnTo>
                  <a:lnTo>
                    <a:pt x="59" y="19"/>
                  </a:lnTo>
                  <a:lnTo>
                    <a:pt x="0" y="19"/>
                  </a:lnTo>
                  <a:lnTo>
                    <a:pt x="22" y="0"/>
                  </a:lnTo>
                  <a:lnTo>
                    <a:pt x="194" y="0"/>
                  </a:lnTo>
                  <a:lnTo>
                    <a:pt x="21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1" name="Freeform 222">
              <a:extLst>
                <a:ext uri="{FF2B5EF4-FFF2-40B4-BE49-F238E27FC236}">
                  <a16:creationId xmlns:a16="http://schemas.microsoft.com/office/drawing/2014/main" id="{DFD22B21-B47E-4BEF-8928-BF3DADE1CC95}"/>
                </a:ext>
              </a:extLst>
            </p:cNvPr>
            <p:cNvSpPr>
              <a:spLocks/>
            </p:cNvSpPr>
            <p:nvPr/>
          </p:nvSpPr>
          <p:spPr bwMode="auto">
            <a:xfrm>
              <a:off x="7701183" y="2084736"/>
              <a:ext cx="100585" cy="140507"/>
            </a:xfrm>
            <a:custGeom>
              <a:avLst/>
              <a:gdLst>
                <a:gd name="T0" fmla="*/ 12 w 43"/>
                <a:gd name="T1" fmla="*/ 52 h 56"/>
                <a:gd name="T2" fmla="*/ 1 w 43"/>
                <a:gd name="T3" fmla="*/ 26 h 56"/>
                <a:gd name="T4" fmla="*/ 4 w 43"/>
                <a:gd name="T5" fmla="*/ 19 h 56"/>
                <a:gd name="T6" fmla="*/ 11 w 43"/>
                <a:gd name="T7" fmla="*/ 22 h 56"/>
                <a:gd name="T8" fmla="*/ 17 w 43"/>
                <a:gd name="T9" fmla="*/ 37 h 56"/>
                <a:gd name="T10" fmla="*/ 32 w 43"/>
                <a:gd name="T11" fmla="*/ 4 h 56"/>
                <a:gd name="T12" fmla="*/ 40 w 43"/>
                <a:gd name="T13" fmla="*/ 2 h 56"/>
                <a:gd name="T14" fmla="*/ 42 w 43"/>
                <a:gd name="T15" fmla="*/ 9 h 56"/>
                <a:gd name="T16" fmla="*/ 22 w 43"/>
                <a:gd name="T17" fmla="*/ 52 h 56"/>
                <a:gd name="T18" fmla="*/ 19 w 43"/>
                <a:gd name="T19" fmla="*/ 55 h 56"/>
                <a:gd name="T20" fmla="*/ 13 w 43"/>
                <a:gd name="T21" fmla="*/ 53 h 56"/>
                <a:gd name="T22" fmla="*/ 13 w 43"/>
                <a:gd name="T23" fmla="*/ 53 h 56"/>
                <a:gd name="T24" fmla="*/ 13 w 43"/>
                <a:gd name="T25" fmla="*/ 53 h 56"/>
                <a:gd name="T26" fmla="*/ 12 w 43"/>
                <a:gd name="T27" fmla="*/ 52 h 56"/>
                <a:gd name="T28" fmla="*/ 12 w 43"/>
                <a:gd name="T29" fmla="*/ 52 h 56"/>
                <a:gd name="T30" fmla="*/ 12 w 43"/>
                <a:gd name="T31" fmla="*/ 52 h 56"/>
                <a:gd name="T32" fmla="*/ 12 w 43"/>
                <a:gd name="T33"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6">
                  <a:moveTo>
                    <a:pt x="12" y="52"/>
                  </a:moveTo>
                  <a:cubicBezTo>
                    <a:pt x="1" y="26"/>
                    <a:pt x="1" y="26"/>
                    <a:pt x="1" y="26"/>
                  </a:cubicBezTo>
                  <a:cubicBezTo>
                    <a:pt x="0" y="23"/>
                    <a:pt x="1" y="20"/>
                    <a:pt x="4" y="19"/>
                  </a:cubicBezTo>
                  <a:cubicBezTo>
                    <a:pt x="7" y="18"/>
                    <a:pt x="10" y="19"/>
                    <a:pt x="11" y="22"/>
                  </a:cubicBezTo>
                  <a:cubicBezTo>
                    <a:pt x="17" y="37"/>
                    <a:pt x="17" y="37"/>
                    <a:pt x="17" y="37"/>
                  </a:cubicBezTo>
                  <a:cubicBezTo>
                    <a:pt x="32" y="4"/>
                    <a:pt x="32" y="4"/>
                    <a:pt x="32" y="4"/>
                  </a:cubicBezTo>
                  <a:cubicBezTo>
                    <a:pt x="34" y="2"/>
                    <a:pt x="37" y="0"/>
                    <a:pt x="40" y="2"/>
                  </a:cubicBezTo>
                  <a:cubicBezTo>
                    <a:pt x="42" y="3"/>
                    <a:pt x="43" y="6"/>
                    <a:pt x="42" y="9"/>
                  </a:cubicBezTo>
                  <a:cubicBezTo>
                    <a:pt x="22" y="52"/>
                    <a:pt x="22" y="52"/>
                    <a:pt x="22" y="52"/>
                  </a:cubicBezTo>
                  <a:cubicBezTo>
                    <a:pt x="22" y="53"/>
                    <a:pt x="21" y="54"/>
                    <a:pt x="19" y="55"/>
                  </a:cubicBezTo>
                  <a:cubicBezTo>
                    <a:pt x="17" y="56"/>
                    <a:pt x="14" y="55"/>
                    <a:pt x="13" y="53"/>
                  </a:cubicBezTo>
                  <a:cubicBezTo>
                    <a:pt x="13" y="53"/>
                    <a:pt x="13" y="53"/>
                    <a:pt x="13" y="53"/>
                  </a:cubicBezTo>
                  <a:cubicBezTo>
                    <a:pt x="13" y="53"/>
                    <a:pt x="13" y="53"/>
                    <a:pt x="13" y="53"/>
                  </a:cubicBezTo>
                  <a:cubicBezTo>
                    <a:pt x="12" y="53"/>
                    <a:pt x="12" y="52"/>
                    <a:pt x="12" y="52"/>
                  </a:cubicBezTo>
                  <a:cubicBezTo>
                    <a:pt x="12" y="52"/>
                    <a:pt x="12" y="52"/>
                    <a:pt x="12" y="52"/>
                  </a:cubicBezTo>
                  <a:cubicBezTo>
                    <a:pt x="12" y="52"/>
                    <a:pt x="12" y="52"/>
                    <a:pt x="12" y="52"/>
                  </a:cubicBezTo>
                  <a:cubicBezTo>
                    <a:pt x="12" y="52"/>
                    <a:pt x="12" y="52"/>
                    <a:pt x="12"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02" name="文本框 7">
            <a:extLst>
              <a:ext uri="{FF2B5EF4-FFF2-40B4-BE49-F238E27FC236}">
                <a16:creationId xmlns:a16="http://schemas.microsoft.com/office/drawing/2014/main" id="{2CCD2F67-154A-46DE-8FFE-3A7DF43A3E41}"/>
              </a:ext>
            </a:extLst>
          </p:cNvPr>
          <p:cNvSpPr txBox="1"/>
          <p:nvPr/>
        </p:nvSpPr>
        <p:spPr>
          <a:xfrm>
            <a:off x="8845346" y="1159538"/>
            <a:ext cx="1079142" cy="461665"/>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Control logic </a:t>
            </a:r>
          </a:p>
          <a:p>
            <a:pPr defTabSz="913540"/>
            <a:r>
              <a:rPr lang="en-US" altLang="zh-CN" sz="1200" dirty="0">
                <a:solidFill>
                  <a:srgbClr val="1D1D1A"/>
                </a:solidFill>
                <a:ea typeface="微软雅黑" panose="020B0503020204020204" pitchFamily="34" charset="-122"/>
              </a:rPr>
              <a:t>validation</a:t>
            </a:r>
            <a:endParaRPr lang="zh-CN" altLang="en-US" sz="1200" dirty="0">
              <a:solidFill>
                <a:srgbClr val="1D1D1A"/>
              </a:solidFill>
              <a:ea typeface="微软雅黑" panose="020B0503020204020204" pitchFamily="34" charset="-122"/>
            </a:endParaRPr>
          </a:p>
        </p:txBody>
      </p:sp>
      <p:sp>
        <p:nvSpPr>
          <p:cNvPr id="103" name="Arrow: Left-Right 102">
            <a:extLst>
              <a:ext uri="{FF2B5EF4-FFF2-40B4-BE49-F238E27FC236}">
                <a16:creationId xmlns:a16="http://schemas.microsoft.com/office/drawing/2014/main" id="{E780CD8B-4DB6-4BA8-8066-2BCBA9A1E5BA}"/>
              </a:ext>
            </a:extLst>
          </p:cNvPr>
          <p:cNvSpPr/>
          <p:nvPr/>
        </p:nvSpPr>
        <p:spPr>
          <a:xfrm rot="8593019">
            <a:off x="8019477" y="2502044"/>
            <a:ext cx="978928" cy="21800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7576D7F6-A8D7-4FE2-8383-4B4E2652F9C8}"/>
              </a:ext>
            </a:extLst>
          </p:cNvPr>
          <p:cNvGrpSpPr/>
          <p:nvPr/>
        </p:nvGrpSpPr>
        <p:grpSpPr>
          <a:xfrm>
            <a:off x="8921043" y="2842574"/>
            <a:ext cx="686281" cy="652500"/>
            <a:chOff x="7575452" y="2860364"/>
            <a:chExt cx="352046" cy="377151"/>
          </a:xfrm>
        </p:grpSpPr>
        <p:sp>
          <p:nvSpPr>
            <p:cNvPr id="105" name="Oval 202">
              <a:extLst>
                <a:ext uri="{FF2B5EF4-FFF2-40B4-BE49-F238E27FC236}">
                  <a16:creationId xmlns:a16="http://schemas.microsoft.com/office/drawing/2014/main" id="{F4F8D432-E31A-4FBD-AB4E-440D29270CD5}"/>
                </a:ext>
              </a:extLst>
            </p:cNvPr>
            <p:cNvSpPr>
              <a:spLocks noChangeArrowheads="1"/>
            </p:cNvSpPr>
            <p:nvPr/>
          </p:nvSpPr>
          <p:spPr bwMode="auto">
            <a:xfrm>
              <a:off x="7575452" y="2860364"/>
              <a:ext cx="352046" cy="377151"/>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6" name="Freeform 203">
              <a:extLst>
                <a:ext uri="{FF2B5EF4-FFF2-40B4-BE49-F238E27FC236}">
                  <a16:creationId xmlns:a16="http://schemas.microsoft.com/office/drawing/2014/main" id="{2D93F7BC-EA3A-4F4D-B903-C478A293C04D}"/>
                </a:ext>
              </a:extLst>
            </p:cNvPr>
            <p:cNvSpPr>
              <a:spLocks/>
            </p:cNvSpPr>
            <p:nvPr/>
          </p:nvSpPr>
          <p:spPr bwMode="auto">
            <a:xfrm>
              <a:off x="7696746" y="2997702"/>
              <a:ext cx="60153" cy="67612"/>
            </a:xfrm>
            <a:custGeom>
              <a:avLst/>
              <a:gdLst>
                <a:gd name="T0" fmla="*/ 24 w 26"/>
                <a:gd name="T1" fmla="*/ 27 h 27"/>
                <a:gd name="T2" fmla="*/ 24 w 26"/>
                <a:gd name="T3" fmla="*/ 27 h 27"/>
                <a:gd name="T4" fmla="*/ 2 w 26"/>
                <a:gd name="T5" fmla="*/ 27 h 27"/>
                <a:gd name="T6" fmla="*/ 0 w 26"/>
                <a:gd name="T7" fmla="*/ 25 h 27"/>
                <a:gd name="T8" fmla="*/ 2 w 26"/>
                <a:gd name="T9" fmla="*/ 23 h 27"/>
                <a:gd name="T10" fmla="*/ 22 w 26"/>
                <a:gd name="T11" fmla="*/ 23 h 27"/>
                <a:gd name="T12" fmla="*/ 22 w 26"/>
                <a:gd name="T13" fmla="*/ 2 h 27"/>
                <a:gd name="T14" fmla="*/ 24 w 26"/>
                <a:gd name="T15" fmla="*/ 0 h 27"/>
                <a:gd name="T16" fmla="*/ 26 w 26"/>
                <a:gd name="T17" fmla="*/ 2 h 27"/>
                <a:gd name="T18" fmla="*/ 26 w 26"/>
                <a:gd name="T19" fmla="*/ 25 h 27"/>
                <a:gd name="T20" fmla="*/ 24 w 26"/>
                <a:gd name="T21" fmla="*/ 27 h 27"/>
                <a:gd name="T22" fmla="*/ 24 w 26"/>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7">
                  <a:moveTo>
                    <a:pt x="24" y="27"/>
                  </a:moveTo>
                  <a:cubicBezTo>
                    <a:pt x="24" y="27"/>
                    <a:pt x="24" y="27"/>
                    <a:pt x="24" y="27"/>
                  </a:cubicBezTo>
                  <a:cubicBezTo>
                    <a:pt x="2" y="27"/>
                    <a:pt x="2" y="27"/>
                    <a:pt x="2" y="27"/>
                  </a:cubicBezTo>
                  <a:cubicBezTo>
                    <a:pt x="1" y="27"/>
                    <a:pt x="0" y="26"/>
                    <a:pt x="0" y="25"/>
                  </a:cubicBezTo>
                  <a:cubicBezTo>
                    <a:pt x="0" y="23"/>
                    <a:pt x="1" y="23"/>
                    <a:pt x="2" y="23"/>
                  </a:cubicBezTo>
                  <a:cubicBezTo>
                    <a:pt x="22" y="23"/>
                    <a:pt x="22" y="23"/>
                    <a:pt x="22" y="23"/>
                  </a:cubicBezTo>
                  <a:cubicBezTo>
                    <a:pt x="22" y="2"/>
                    <a:pt x="22" y="2"/>
                    <a:pt x="22" y="2"/>
                  </a:cubicBezTo>
                  <a:cubicBezTo>
                    <a:pt x="22" y="1"/>
                    <a:pt x="23" y="0"/>
                    <a:pt x="24" y="0"/>
                  </a:cubicBezTo>
                  <a:cubicBezTo>
                    <a:pt x="25" y="0"/>
                    <a:pt x="26" y="1"/>
                    <a:pt x="26" y="2"/>
                  </a:cubicBezTo>
                  <a:cubicBezTo>
                    <a:pt x="26" y="25"/>
                    <a:pt x="26" y="25"/>
                    <a:pt x="26" y="25"/>
                  </a:cubicBezTo>
                  <a:cubicBezTo>
                    <a:pt x="26" y="26"/>
                    <a:pt x="25" y="27"/>
                    <a:pt x="24" y="27"/>
                  </a:cubicBezTo>
                  <a:cubicBezTo>
                    <a:pt x="24" y="27"/>
                    <a:pt x="24" y="27"/>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7" name="Freeform 204">
              <a:extLst>
                <a:ext uri="{FF2B5EF4-FFF2-40B4-BE49-F238E27FC236}">
                  <a16:creationId xmlns:a16="http://schemas.microsoft.com/office/drawing/2014/main" id="{E5F5D42A-92C9-4389-A0D9-6737253C7ADD}"/>
                </a:ext>
              </a:extLst>
            </p:cNvPr>
            <p:cNvSpPr>
              <a:spLocks noEditPoints="1"/>
            </p:cNvSpPr>
            <p:nvPr/>
          </p:nvSpPr>
          <p:spPr bwMode="auto">
            <a:xfrm>
              <a:off x="7624759" y="2915300"/>
              <a:ext cx="251461" cy="269394"/>
            </a:xfrm>
            <a:custGeom>
              <a:avLst/>
              <a:gdLst>
                <a:gd name="T0" fmla="*/ 108 w 108"/>
                <a:gd name="T1" fmla="*/ 54 h 108"/>
                <a:gd name="T2" fmla="*/ 54 w 108"/>
                <a:gd name="T3" fmla="*/ 108 h 108"/>
                <a:gd name="T4" fmla="*/ 0 w 108"/>
                <a:gd name="T5" fmla="*/ 54 h 108"/>
                <a:gd name="T6" fmla="*/ 54 w 108"/>
                <a:gd name="T7" fmla="*/ 0 h 108"/>
                <a:gd name="T8" fmla="*/ 108 w 108"/>
                <a:gd name="T9" fmla="*/ 54 h 108"/>
                <a:gd name="T10" fmla="*/ 96 w 108"/>
                <a:gd name="T11" fmla="*/ 54 h 108"/>
                <a:gd name="T12" fmla="*/ 94 w 108"/>
                <a:gd name="T13" fmla="*/ 52 h 108"/>
                <a:gd name="T14" fmla="*/ 92 w 108"/>
                <a:gd name="T15" fmla="*/ 52 h 108"/>
                <a:gd name="T16" fmla="*/ 81 w 108"/>
                <a:gd name="T17" fmla="*/ 28 h 108"/>
                <a:gd name="T18" fmla="*/ 82 w 108"/>
                <a:gd name="T19" fmla="*/ 27 h 108"/>
                <a:gd name="T20" fmla="*/ 82 w 108"/>
                <a:gd name="T21" fmla="*/ 24 h 108"/>
                <a:gd name="T22" fmla="*/ 79 w 108"/>
                <a:gd name="T23" fmla="*/ 24 h 108"/>
                <a:gd name="T24" fmla="*/ 78 w 108"/>
                <a:gd name="T25" fmla="*/ 25 h 108"/>
                <a:gd name="T26" fmla="*/ 56 w 108"/>
                <a:gd name="T27" fmla="*/ 17 h 108"/>
                <a:gd name="T28" fmla="*/ 56 w 108"/>
                <a:gd name="T29" fmla="*/ 14 h 108"/>
                <a:gd name="T30" fmla="*/ 54 w 108"/>
                <a:gd name="T31" fmla="*/ 12 h 108"/>
                <a:gd name="T32" fmla="*/ 52 w 108"/>
                <a:gd name="T33" fmla="*/ 14 h 108"/>
                <a:gd name="T34" fmla="*/ 52 w 108"/>
                <a:gd name="T35" fmla="*/ 17 h 108"/>
                <a:gd name="T36" fmla="*/ 28 w 108"/>
                <a:gd name="T37" fmla="*/ 27 h 108"/>
                <a:gd name="T38" fmla="*/ 26 w 108"/>
                <a:gd name="T39" fmla="*/ 26 h 108"/>
                <a:gd name="T40" fmla="*/ 24 w 108"/>
                <a:gd name="T41" fmla="*/ 26 h 108"/>
                <a:gd name="T42" fmla="*/ 24 w 108"/>
                <a:gd name="T43" fmla="*/ 29 h 108"/>
                <a:gd name="T44" fmla="*/ 25 w 108"/>
                <a:gd name="T45" fmla="*/ 30 h 108"/>
                <a:gd name="T46" fmla="*/ 17 w 108"/>
                <a:gd name="T47" fmla="*/ 52 h 108"/>
                <a:gd name="T48" fmla="*/ 14 w 108"/>
                <a:gd name="T49" fmla="*/ 52 h 108"/>
                <a:gd name="T50" fmla="*/ 12 w 108"/>
                <a:gd name="T51" fmla="*/ 54 h 108"/>
                <a:gd name="T52" fmla="*/ 14 w 108"/>
                <a:gd name="T53" fmla="*/ 56 h 108"/>
                <a:gd name="T54" fmla="*/ 16 w 108"/>
                <a:gd name="T55" fmla="*/ 56 h 108"/>
                <a:gd name="T56" fmla="*/ 26 w 108"/>
                <a:gd name="T57" fmla="*/ 80 h 108"/>
                <a:gd name="T58" fmla="*/ 24 w 108"/>
                <a:gd name="T59" fmla="*/ 81 h 108"/>
                <a:gd name="T60" fmla="*/ 24 w 108"/>
                <a:gd name="T61" fmla="*/ 84 h 108"/>
                <a:gd name="T62" fmla="*/ 27 w 108"/>
                <a:gd name="T63" fmla="*/ 84 h 108"/>
                <a:gd name="T64" fmla="*/ 29 w 108"/>
                <a:gd name="T65" fmla="*/ 82 h 108"/>
                <a:gd name="T66" fmla="*/ 52 w 108"/>
                <a:gd name="T67" fmla="*/ 92 h 108"/>
                <a:gd name="T68" fmla="*/ 52 w 108"/>
                <a:gd name="T69" fmla="*/ 94 h 108"/>
                <a:gd name="T70" fmla="*/ 54 w 108"/>
                <a:gd name="T71" fmla="*/ 96 h 108"/>
                <a:gd name="T72" fmla="*/ 56 w 108"/>
                <a:gd name="T73" fmla="*/ 94 h 108"/>
                <a:gd name="T74" fmla="*/ 56 w 108"/>
                <a:gd name="T75" fmla="*/ 92 h 108"/>
                <a:gd name="T76" fmla="*/ 80 w 108"/>
                <a:gd name="T77" fmla="*/ 81 h 108"/>
                <a:gd name="T78" fmla="*/ 82 w 108"/>
                <a:gd name="T79" fmla="*/ 83 h 108"/>
                <a:gd name="T80" fmla="*/ 84 w 108"/>
                <a:gd name="T81" fmla="*/ 83 h 108"/>
                <a:gd name="T82" fmla="*/ 84 w 108"/>
                <a:gd name="T83" fmla="*/ 80 h 108"/>
                <a:gd name="T84" fmla="*/ 83 w 108"/>
                <a:gd name="T85" fmla="*/ 79 h 108"/>
                <a:gd name="T86" fmla="*/ 92 w 108"/>
                <a:gd name="T87" fmla="*/ 56 h 108"/>
                <a:gd name="T88" fmla="*/ 94 w 108"/>
                <a:gd name="T89" fmla="*/ 56 h 108"/>
                <a:gd name="T90" fmla="*/ 96 w 108"/>
                <a:gd name="T9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08">
                  <a:moveTo>
                    <a:pt x="108" y="54"/>
                  </a:moveTo>
                  <a:cubicBezTo>
                    <a:pt x="108" y="84"/>
                    <a:pt x="84" y="108"/>
                    <a:pt x="54" y="108"/>
                  </a:cubicBezTo>
                  <a:cubicBezTo>
                    <a:pt x="24" y="108"/>
                    <a:pt x="0" y="84"/>
                    <a:pt x="0" y="54"/>
                  </a:cubicBezTo>
                  <a:cubicBezTo>
                    <a:pt x="0" y="24"/>
                    <a:pt x="24" y="0"/>
                    <a:pt x="54" y="0"/>
                  </a:cubicBezTo>
                  <a:cubicBezTo>
                    <a:pt x="84" y="0"/>
                    <a:pt x="108" y="24"/>
                    <a:pt x="108" y="54"/>
                  </a:cubicBezTo>
                  <a:close/>
                  <a:moveTo>
                    <a:pt x="96" y="54"/>
                  </a:moveTo>
                  <a:cubicBezTo>
                    <a:pt x="96" y="53"/>
                    <a:pt x="95" y="52"/>
                    <a:pt x="94" y="52"/>
                  </a:cubicBezTo>
                  <a:cubicBezTo>
                    <a:pt x="92" y="52"/>
                    <a:pt x="92" y="52"/>
                    <a:pt x="92" y="52"/>
                  </a:cubicBezTo>
                  <a:cubicBezTo>
                    <a:pt x="91" y="43"/>
                    <a:pt x="87" y="34"/>
                    <a:pt x="81" y="28"/>
                  </a:cubicBezTo>
                  <a:cubicBezTo>
                    <a:pt x="82" y="27"/>
                    <a:pt x="82" y="27"/>
                    <a:pt x="82" y="27"/>
                  </a:cubicBezTo>
                  <a:cubicBezTo>
                    <a:pt x="83" y="26"/>
                    <a:pt x="83" y="25"/>
                    <a:pt x="82" y="24"/>
                  </a:cubicBezTo>
                  <a:cubicBezTo>
                    <a:pt x="81" y="23"/>
                    <a:pt x="80" y="23"/>
                    <a:pt x="79" y="24"/>
                  </a:cubicBezTo>
                  <a:cubicBezTo>
                    <a:pt x="78" y="25"/>
                    <a:pt x="78" y="25"/>
                    <a:pt x="78" y="25"/>
                  </a:cubicBezTo>
                  <a:cubicBezTo>
                    <a:pt x="72" y="20"/>
                    <a:pt x="64" y="17"/>
                    <a:pt x="56" y="17"/>
                  </a:cubicBezTo>
                  <a:cubicBezTo>
                    <a:pt x="56" y="14"/>
                    <a:pt x="56" y="14"/>
                    <a:pt x="56" y="14"/>
                  </a:cubicBezTo>
                  <a:cubicBezTo>
                    <a:pt x="56" y="13"/>
                    <a:pt x="55" y="12"/>
                    <a:pt x="54" y="12"/>
                  </a:cubicBezTo>
                  <a:cubicBezTo>
                    <a:pt x="53" y="12"/>
                    <a:pt x="52" y="13"/>
                    <a:pt x="52" y="14"/>
                  </a:cubicBezTo>
                  <a:cubicBezTo>
                    <a:pt x="52" y="17"/>
                    <a:pt x="52" y="17"/>
                    <a:pt x="52" y="17"/>
                  </a:cubicBezTo>
                  <a:cubicBezTo>
                    <a:pt x="43" y="17"/>
                    <a:pt x="34" y="21"/>
                    <a:pt x="28" y="27"/>
                  </a:cubicBezTo>
                  <a:cubicBezTo>
                    <a:pt x="26" y="26"/>
                    <a:pt x="26" y="26"/>
                    <a:pt x="26" y="26"/>
                  </a:cubicBezTo>
                  <a:cubicBezTo>
                    <a:pt x="26" y="25"/>
                    <a:pt x="25" y="25"/>
                    <a:pt x="24" y="26"/>
                  </a:cubicBezTo>
                  <a:cubicBezTo>
                    <a:pt x="23" y="27"/>
                    <a:pt x="23" y="28"/>
                    <a:pt x="24" y="29"/>
                  </a:cubicBezTo>
                  <a:cubicBezTo>
                    <a:pt x="25" y="30"/>
                    <a:pt x="25" y="30"/>
                    <a:pt x="25" y="30"/>
                  </a:cubicBezTo>
                  <a:cubicBezTo>
                    <a:pt x="20" y="36"/>
                    <a:pt x="17" y="44"/>
                    <a:pt x="17" y="52"/>
                  </a:cubicBezTo>
                  <a:cubicBezTo>
                    <a:pt x="14" y="52"/>
                    <a:pt x="14" y="52"/>
                    <a:pt x="14" y="52"/>
                  </a:cubicBezTo>
                  <a:cubicBezTo>
                    <a:pt x="13" y="52"/>
                    <a:pt x="12" y="53"/>
                    <a:pt x="12" y="54"/>
                  </a:cubicBezTo>
                  <a:cubicBezTo>
                    <a:pt x="12" y="55"/>
                    <a:pt x="13" y="56"/>
                    <a:pt x="14" y="56"/>
                  </a:cubicBezTo>
                  <a:cubicBezTo>
                    <a:pt x="16" y="56"/>
                    <a:pt x="16" y="56"/>
                    <a:pt x="16" y="56"/>
                  </a:cubicBezTo>
                  <a:cubicBezTo>
                    <a:pt x="17" y="65"/>
                    <a:pt x="20" y="73"/>
                    <a:pt x="26" y="80"/>
                  </a:cubicBezTo>
                  <a:cubicBezTo>
                    <a:pt x="24" y="81"/>
                    <a:pt x="24" y="81"/>
                    <a:pt x="24" y="81"/>
                  </a:cubicBezTo>
                  <a:cubicBezTo>
                    <a:pt x="24" y="82"/>
                    <a:pt x="24" y="83"/>
                    <a:pt x="24" y="84"/>
                  </a:cubicBezTo>
                  <a:cubicBezTo>
                    <a:pt x="25" y="85"/>
                    <a:pt x="26" y="85"/>
                    <a:pt x="27" y="84"/>
                  </a:cubicBezTo>
                  <a:cubicBezTo>
                    <a:pt x="29" y="82"/>
                    <a:pt x="29" y="82"/>
                    <a:pt x="29" y="82"/>
                  </a:cubicBezTo>
                  <a:cubicBezTo>
                    <a:pt x="35" y="88"/>
                    <a:pt x="43" y="91"/>
                    <a:pt x="52" y="92"/>
                  </a:cubicBezTo>
                  <a:cubicBezTo>
                    <a:pt x="52" y="94"/>
                    <a:pt x="52" y="94"/>
                    <a:pt x="52" y="94"/>
                  </a:cubicBezTo>
                  <a:cubicBezTo>
                    <a:pt x="52" y="95"/>
                    <a:pt x="53" y="96"/>
                    <a:pt x="54" y="96"/>
                  </a:cubicBezTo>
                  <a:cubicBezTo>
                    <a:pt x="55" y="96"/>
                    <a:pt x="56" y="95"/>
                    <a:pt x="56" y="94"/>
                  </a:cubicBezTo>
                  <a:cubicBezTo>
                    <a:pt x="56" y="92"/>
                    <a:pt x="56" y="92"/>
                    <a:pt x="56" y="92"/>
                  </a:cubicBezTo>
                  <a:cubicBezTo>
                    <a:pt x="65" y="91"/>
                    <a:pt x="74" y="88"/>
                    <a:pt x="80" y="81"/>
                  </a:cubicBezTo>
                  <a:cubicBezTo>
                    <a:pt x="82" y="83"/>
                    <a:pt x="82" y="83"/>
                    <a:pt x="82" y="83"/>
                  </a:cubicBezTo>
                  <a:cubicBezTo>
                    <a:pt x="82" y="83"/>
                    <a:pt x="83" y="83"/>
                    <a:pt x="84" y="83"/>
                  </a:cubicBezTo>
                  <a:cubicBezTo>
                    <a:pt x="85" y="82"/>
                    <a:pt x="85" y="81"/>
                    <a:pt x="84" y="80"/>
                  </a:cubicBezTo>
                  <a:cubicBezTo>
                    <a:pt x="83" y="79"/>
                    <a:pt x="83" y="79"/>
                    <a:pt x="83" y="79"/>
                  </a:cubicBezTo>
                  <a:cubicBezTo>
                    <a:pt x="88" y="73"/>
                    <a:pt x="91" y="65"/>
                    <a:pt x="92" y="56"/>
                  </a:cubicBezTo>
                  <a:cubicBezTo>
                    <a:pt x="94" y="56"/>
                    <a:pt x="94" y="56"/>
                    <a:pt x="94" y="56"/>
                  </a:cubicBezTo>
                  <a:cubicBezTo>
                    <a:pt x="95" y="56"/>
                    <a:pt x="96" y="55"/>
                    <a:pt x="96"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08" name="文本框 7">
            <a:extLst>
              <a:ext uri="{FF2B5EF4-FFF2-40B4-BE49-F238E27FC236}">
                <a16:creationId xmlns:a16="http://schemas.microsoft.com/office/drawing/2014/main" id="{744AE81F-7265-476F-A254-A44D18D06D5E}"/>
              </a:ext>
            </a:extLst>
          </p:cNvPr>
          <p:cNvSpPr txBox="1"/>
          <p:nvPr/>
        </p:nvSpPr>
        <p:spPr>
          <a:xfrm>
            <a:off x="9676795" y="2925731"/>
            <a:ext cx="1063112" cy="461665"/>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Performance</a:t>
            </a:r>
          </a:p>
          <a:p>
            <a:pPr defTabSz="913540"/>
            <a:r>
              <a:rPr lang="en-US" altLang="zh-CN" sz="1200" dirty="0">
                <a:solidFill>
                  <a:srgbClr val="1D1D1A"/>
                </a:solidFill>
                <a:ea typeface="微软雅黑" panose="020B0503020204020204" pitchFamily="34" charset="-122"/>
              </a:rPr>
              <a:t>simulation</a:t>
            </a:r>
            <a:endParaRPr lang="zh-CN" altLang="en-US" sz="1200" dirty="0">
              <a:solidFill>
                <a:srgbClr val="1D1D1A"/>
              </a:solidFill>
              <a:ea typeface="微软雅黑" panose="020B0503020204020204" pitchFamily="34" charset="-122"/>
            </a:endParaRPr>
          </a:p>
        </p:txBody>
      </p:sp>
      <p:sp>
        <p:nvSpPr>
          <p:cNvPr id="109" name="Arrow: Right 108">
            <a:extLst>
              <a:ext uri="{FF2B5EF4-FFF2-40B4-BE49-F238E27FC236}">
                <a16:creationId xmlns:a16="http://schemas.microsoft.com/office/drawing/2014/main" id="{DBA7026E-9EB8-4E26-8874-73C9D369A904}"/>
              </a:ext>
            </a:extLst>
          </p:cNvPr>
          <p:cNvSpPr/>
          <p:nvPr/>
        </p:nvSpPr>
        <p:spPr>
          <a:xfrm>
            <a:off x="8083773" y="3075302"/>
            <a:ext cx="772851" cy="19765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10" name="Group 109">
            <a:extLst>
              <a:ext uri="{FF2B5EF4-FFF2-40B4-BE49-F238E27FC236}">
                <a16:creationId xmlns:a16="http://schemas.microsoft.com/office/drawing/2014/main" id="{CD5F4240-CE10-4099-8466-3DF71CDA5188}"/>
              </a:ext>
            </a:extLst>
          </p:cNvPr>
          <p:cNvGrpSpPr/>
          <p:nvPr/>
        </p:nvGrpSpPr>
        <p:grpSpPr>
          <a:xfrm>
            <a:off x="8949359" y="3676017"/>
            <a:ext cx="686281" cy="652500"/>
            <a:chOff x="9352276" y="2179991"/>
            <a:chExt cx="345190" cy="369805"/>
          </a:xfrm>
        </p:grpSpPr>
        <p:sp>
          <p:nvSpPr>
            <p:cNvPr id="111" name="Oval 861">
              <a:extLst>
                <a:ext uri="{FF2B5EF4-FFF2-40B4-BE49-F238E27FC236}">
                  <a16:creationId xmlns:a16="http://schemas.microsoft.com/office/drawing/2014/main" id="{9BAF2423-2B8F-4402-84C0-376B815FFEDD}"/>
                </a:ext>
              </a:extLst>
            </p:cNvPr>
            <p:cNvSpPr>
              <a:spLocks noChangeArrowheads="1"/>
            </p:cNvSpPr>
            <p:nvPr/>
          </p:nvSpPr>
          <p:spPr bwMode="auto">
            <a:xfrm>
              <a:off x="9352276" y="2179991"/>
              <a:ext cx="345190" cy="3698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2" name="Freeform 862">
              <a:extLst>
                <a:ext uri="{FF2B5EF4-FFF2-40B4-BE49-F238E27FC236}">
                  <a16:creationId xmlns:a16="http://schemas.microsoft.com/office/drawing/2014/main" id="{5F3197C5-9B6D-41D3-8572-3D1E455A6AC0}"/>
                </a:ext>
              </a:extLst>
            </p:cNvPr>
            <p:cNvSpPr>
              <a:spLocks/>
            </p:cNvSpPr>
            <p:nvPr/>
          </p:nvSpPr>
          <p:spPr bwMode="auto">
            <a:xfrm>
              <a:off x="9418026" y="2246286"/>
              <a:ext cx="217557" cy="233071"/>
            </a:xfrm>
            <a:custGeom>
              <a:avLst/>
              <a:gdLst>
                <a:gd name="T0" fmla="*/ 59 w 225"/>
                <a:gd name="T1" fmla="*/ 17 h 225"/>
                <a:gd name="T2" fmla="*/ 17 w 225"/>
                <a:gd name="T3" fmla="*/ 17 h 225"/>
                <a:gd name="T4" fmla="*/ 17 w 225"/>
                <a:gd name="T5" fmla="*/ 208 h 225"/>
                <a:gd name="T6" fmla="*/ 208 w 225"/>
                <a:gd name="T7" fmla="*/ 208 h 225"/>
                <a:gd name="T8" fmla="*/ 208 w 225"/>
                <a:gd name="T9" fmla="*/ 17 h 225"/>
                <a:gd name="T10" fmla="*/ 166 w 225"/>
                <a:gd name="T11" fmla="*/ 17 h 225"/>
                <a:gd name="T12" fmla="*/ 166 w 225"/>
                <a:gd name="T13" fmla="*/ 0 h 225"/>
                <a:gd name="T14" fmla="*/ 225 w 225"/>
                <a:gd name="T15" fmla="*/ 0 h 225"/>
                <a:gd name="T16" fmla="*/ 225 w 225"/>
                <a:gd name="T17" fmla="*/ 225 h 225"/>
                <a:gd name="T18" fmla="*/ 0 w 225"/>
                <a:gd name="T19" fmla="*/ 225 h 225"/>
                <a:gd name="T20" fmla="*/ 0 w 225"/>
                <a:gd name="T21" fmla="*/ 0 h 225"/>
                <a:gd name="T22" fmla="*/ 59 w 225"/>
                <a:gd name="T23" fmla="*/ 0 h 225"/>
                <a:gd name="T24" fmla="*/ 59 w 225"/>
                <a:gd name="T25" fmla="*/ 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5">
                  <a:moveTo>
                    <a:pt x="59" y="17"/>
                  </a:moveTo>
                  <a:lnTo>
                    <a:pt x="17" y="17"/>
                  </a:lnTo>
                  <a:lnTo>
                    <a:pt x="17" y="208"/>
                  </a:lnTo>
                  <a:lnTo>
                    <a:pt x="208" y="208"/>
                  </a:lnTo>
                  <a:lnTo>
                    <a:pt x="208" y="17"/>
                  </a:lnTo>
                  <a:lnTo>
                    <a:pt x="166" y="17"/>
                  </a:lnTo>
                  <a:lnTo>
                    <a:pt x="166" y="0"/>
                  </a:lnTo>
                  <a:lnTo>
                    <a:pt x="225" y="0"/>
                  </a:lnTo>
                  <a:lnTo>
                    <a:pt x="225" y="225"/>
                  </a:lnTo>
                  <a:lnTo>
                    <a:pt x="0" y="225"/>
                  </a:lnTo>
                  <a:lnTo>
                    <a:pt x="0" y="0"/>
                  </a:lnTo>
                  <a:lnTo>
                    <a:pt x="59" y="0"/>
                  </a:lnTo>
                  <a:lnTo>
                    <a:pt x="5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3" name="Freeform 863">
              <a:extLst>
                <a:ext uri="{FF2B5EF4-FFF2-40B4-BE49-F238E27FC236}">
                  <a16:creationId xmlns:a16="http://schemas.microsoft.com/office/drawing/2014/main" id="{BABA234D-4C49-46A6-9778-59BEF0AF96B0}"/>
                </a:ext>
              </a:extLst>
            </p:cNvPr>
            <p:cNvSpPr>
              <a:spLocks/>
            </p:cNvSpPr>
            <p:nvPr/>
          </p:nvSpPr>
          <p:spPr bwMode="auto">
            <a:xfrm>
              <a:off x="9486678" y="2246286"/>
              <a:ext cx="80254" cy="68367"/>
            </a:xfrm>
            <a:custGeom>
              <a:avLst/>
              <a:gdLst>
                <a:gd name="T0" fmla="*/ 83 w 83"/>
                <a:gd name="T1" fmla="*/ 0 h 66"/>
                <a:gd name="T2" fmla="*/ 83 w 83"/>
                <a:gd name="T3" fmla="*/ 66 h 66"/>
                <a:gd name="T4" fmla="*/ 40 w 83"/>
                <a:gd name="T5" fmla="*/ 40 h 66"/>
                <a:gd name="T6" fmla="*/ 0 w 83"/>
                <a:gd name="T7" fmla="*/ 66 h 66"/>
                <a:gd name="T8" fmla="*/ 0 w 83"/>
                <a:gd name="T9" fmla="*/ 0 h 66"/>
                <a:gd name="T10" fmla="*/ 83 w 83"/>
                <a:gd name="T11" fmla="*/ 0 h 66"/>
              </a:gdLst>
              <a:ahLst/>
              <a:cxnLst>
                <a:cxn ang="0">
                  <a:pos x="T0" y="T1"/>
                </a:cxn>
                <a:cxn ang="0">
                  <a:pos x="T2" y="T3"/>
                </a:cxn>
                <a:cxn ang="0">
                  <a:pos x="T4" y="T5"/>
                </a:cxn>
                <a:cxn ang="0">
                  <a:pos x="T6" y="T7"/>
                </a:cxn>
                <a:cxn ang="0">
                  <a:pos x="T8" y="T9"/>
                </a:cxn>
                <a:cxn ang="0">
                  <a:pos x="T10" y="T11"/>
                </a:cxn>
              </a:cxnLst>
              <a:rect l="0" t="0" r="r" b="b"/>
              <a:pathLst>
                <a:path w="83" h="66">
                  <a:moveTo>
                    <a:pt x="83" y="0"/>
                  </a:moveTo>
                  <a:lnTo>
                    <a:pt x="83" y="66"/>
                  </a:lnTo>
                  <a:lnTo>
                    <a:pt x="40" y="40"/>
                  </a:lnTo>
                  <a:lnTo>
                    <a:pt x="0" y="66"/>
                  </a:lnTo>
                  <a:lnTo>
                    <a:pt x="0" y="0"/>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4" name="Freeform 864">
              <a:extLst>
                <a:ext uri="{FF2B5EF4-FFF2-40B4-BE49-F238E27FC236}">
                  <a16:creationId xmlns:a16="http://schemas.microsoft.com/office/drawing/2014/main" id="{7317FD96-6453-402A-8A1A-F614CFCA9EAC}"/>
                </a:ext>
              </a:extLst>
            </p:cNvPr>
            <p:cNvSpPr>
              <a:spLocks/>
            </p:cNvSpPr>
            <p:nvPr/>
          </p:nvSpPr>
          <p:spPr bwMode="auto">
            <a:xfrm>
              <a:off x="9518586" y="2341587"/>
              <a:ext cx="57049" cy="103587"/>
            </a:xfrm>
            <a:custGeom>
              <a:avLst/>
              <a:gdLst>
                <a:gd name="T0" fmla="*/ 25 w 25"/>
                <a:gd name="T1" fmla="*/ 20 h 42"/>
                <a:gd name="T2" fmla="*/ 12 w 25"/>
                <a:gd name="T3" fmla="*/ 39 h 42"/>
                <a:gd name="T4" fmla="*/ 12 w 25"/>
                <a:gd name="T5" fmla="*/ 42 h 42"/>
                <a:gd name="T6" fmla="*/ 0 w 25"/>
                <a:gd name="T7" fmla="*/ 34 h 42"/>
                <a:gd name="T8" fmla="*/ 12 w 25"/>
                <a:gd name="T9" fmla="*/ 25 h 42"/>
                <a:gd name="T10" fmla="*/ 12 w 25"/>
                <a:gd name="T11" fmla="*/ 29 h 42"/>
                <a:gd name="T12" fmla="*/ 17 w 25"/>
                <a:gd name="T13" fmla="*/ 20 h 42"/>
                <a:gd name="T14" fmla="*/ 10 w 25"/>
                <a:gd name="T15" fmla="*/ 9 h 42"/>
                <a:gd name="T16" fmla="*/ 10 w 25"/>
                <a:gd name="T17" fmla="*/ 0 h 42"/>
                <a:gd name="T18" fmla="*/ 25 w 25"/>
                <a:gd name="T1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42">
                  <a:moveTo>
                    <a:pt x="25" y="20"/>
                  </a:moveTo>
                  <a:cubicBezTo>
                    <a:pt x="25" y="29"/>
                    <a:pt x="19" y="36"/>
                    <a:pt x="12" y="39"/>
                  </a:cubicBezTo>
                  <a:cubicBezTo>
                    <a:pt x="12" y="42"/>
                    <a:pt x="12" y="42"/>
                    <a:pt x="12" y="42"/>
                  </a:cubicBezTo>
                  <a:cubicBezTo>
                    <a:pt x="0" y="34"/>
                    <a:pt x="0" y="34"/>
                    <a:pt x="0" y="34"/>
                  </a:cubicBezTo>
                  <a:cubicBezTo>
                    <a:pt x="12" y="25"/>
                    <a:pt x="12" y="25"/>
                    <a:pt x="12" y="25"/>
                  </a:cubicBezTo>
                  <a:cubicBezTo>
                    <a:pt x="12" y="29"/>
                    <a:pt x="12" y="29"/>
                    <a:pt x="12" y="29"/>
                  </a:cubicBezTo>
                  <a:cubicBezTo>
                    <a:pt x="15" y="27"/>
                    <a:pt x="17" y="24"/>
                    <a:pt x="17" y="20"/>
                  </a:cubicBezTo>
                  <a:cubicBezTo>
                    <a:pt x="17" y="15"/>
                    <a:pt x="14" y="11"/>
                    <a:pt x="10" y="9"/>
                  </a:cubicBezTo>
                  <a:cubicBezTo>
                    <a:pt x="10" y="0"/>
                    <a:pt x="10" y="0"/>
                    <a:pt x="10" y="0"/>
                  </a:cubicBezTo>
                  <a:cubicBezTo>
                    <a:pt x="19" y="2"/>
                    <a:pt x="25" y="10"/>
                    <a:pt x="2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5" name="Freeform 865">
              <a:extLst>
                <a:ext uri="{FF2B5EF4-FFF2-40B4-BE49-F238E27FC236}">
                  <a16:creationId xmlns:a16="http://schemas.microsoft.com/office/drawing/2014/main" id="{BA50F4A3-D894-43B3-9E71-DF07A1791693}"/>
                </a:ext>
              </a:extLst>
            </p:cNvPr>
            <p:cNvSpPr>
              <a:spLocks/>
            </p:cNvSpPr>
            <p:nvPr/>
          </p:nvSpPr>
          <p:spPr bwMode="auto">
            <a:xfrm>
              <a:off x="9473141" y="2334336"/>
              <a:ext cx="58983" cy="103587"/>
            </a:xfrm>
            <a:custGeom>
              <a:avLst/>
              <a:gdLst>
                <a:gd name="T0" fmla="*/ 26 w 26"/>
                <a:gd name="T1" fmla="*/ 8 h 42"/>
                <a:gd name="T2" fmla="*/ 14 w 26"/>
                <a:gd name="T3" fmla="*/ 17 h 42"/>
                <a:gd name="T4" fmla="*/ 14 w 26"/>
                <a:gd name="T5" fmla="*/ 13 h 42"/>
                <a:gd name="T6" fmla="*/ 8 w 26"/>
                <a:gd name="T7" fmla="*/ 23 h 42"/>
                <a:gd name="T8" fmla="*/ 15 w 26"/>
                <a:gd name="T9" fmla="*/ 33 h 42"/>
                <a:gd name="T10" fmla="*/ 15 w 26"/>
                <a:gd name="T11" fmla="*/ 42 h 42"/>
                <a:gd name="T12" fmla="*/ 0 w 26"/>
                <a:gd name="T13" fmla="*/ 23 h 42"/>
                <a:gd name="T14" fmla="*/ 14 w 26"/>
                <a:gd name="T15" fmla="*/ 3 h 42"/>
                <a:gd name="T16" fmla="*/ 14 w 26"/>
                <a:gd name="T17" fmla="*/ 0 h 42"/>
                <a:gd name="T18" fmla="*/ 26 w 26"/>
                <a:gd name="T19"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2">
                  <a:moveTo>
                    <a:pt x="26" y="8"/>
                  </a:moveTo>
                  <a:cubicBezTo>
                    <a:pt x="14" y="17"/>
                    <a:pt x="14" y="17"/>
                    <a:pt x="14" y="17"/>
                  </a:cubicBezTo>
                  <a:cubicBezTo>
                    <a:pt x="14" y="13"/>
                    <a:pt x="14" y="13"/>
                    <a:pt x="14" y="13"/>
                  </a:cubicBezTo>
                  <a:cubicBezTo>
                    <a:pt x="11" y="15"/>
                    <a:pt x="8" y="19"/>
                    <a:pt x="8" y="23"/>
                  </a:cubicBezTo>
                  <a:cubicBezTo>
                    <a:pt x="8" y="27"/>
                    <a:pt x="11" y="31"/>
                    <a:pt x="15" y="33"/>
                  </a:cubicBezTo>
                  <a:cubicBezTo>
                    <a:pt x="15" y="42"/>
                    <a:pt x="15" y="42"/>
                    <a:pt x="15" y="42"/>
                  </a:cubicBezTo>
                  <a:cubicBezTo>
                    <a:pt x="6" y="40"/>
                    <a:pt x="0" y="32"/>
                    <a:pt x="0" y="23"/>
                  </a:cubicBezTo>
                  <a:cubicBezTo>
                    <a:pt x="0" y="14"/>
                    <a:pt x="6" y="6"/>
                    <a:pt x="14" y="3"/>
                  </a:cubicBezTo>
                  <a:cubicBezTo>
                    <a:pt x="14" y="0"/>
                    <a:pt x="14" y="0"/>
                    <a:pt x="14" y="0"/>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16" name="文本框 7">
            <a:extLst>
              <a:ext uri="{FF2B5EF4-FFF2-40B4-BE49-F238E27FC236}">
                <a16:creationId xmlns:a16="http://schemas.microsoft.com/office/drawing/2014/main" id="{FB0321AC-49E3-45D5-BBB9-803744007E9B}"/>
              </a:ext>
            </a:extLst>
          </p:cNvPr>
          <p:cNvSpPr txBox="1"/>
          <p:nvPr/>
        </p:nvSpPr>
        <p:spPr>
          <a:xfrm>
            <a:off x="9684219" y="3742567"/>
            <a:ext cx="1284326" cy="461665"/>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Software in loop</a:t>
            </a:r>
          </a:p>
          <a:p>
            <a:pPr defTabSz="913540"/>
            <a:r>
              <a:rPr lang="en-US" altLang="zh-CN" sz="1200" dirty="0">
                <a:solidFill>
                  <a:srgbClr val="1D1D1A"/>
                </a:solidFill>
                <a:ea typeface="微软雅黑" panose="020B0503020204020204" pitchFamily="34" charset="-122"/>
              </a:rPr>
              <a:t>testing</a:t>
            </a:r>
            <a:endParaRPr lang="zh-CN" altLang="en-US" sz="1200" dirty="0">
              <a:solidFill>
                <a:srgbClr val="1D1D1A"/>
              </a:solidFill>
              <a:ea typeface="微软雅黑" panose="020B0503020204020204" pitchFamily="34" charset="-122"/>
            </a:endParaRPr>
          </a:p>
        </p:txBody>
      </p:sp>
      <p:sp>
        <p:nvSpPr>
          <p:cNvPr id="117" name="Arrow: Left-Right 116">
            <a:extLst>
              <a:ext uri="{FF2B5EF4-FFF2-40B4-BE49-F238E27FC236}">
                <a16:creationId xmlns:a16="http://schemas.microsoft.com/office/drawing/2014/main" id="{BB347260-169D-4881-9344-3324C2F062F6}"/>
              </a:ext>
            </a:extLst>
          </p:cNvPr>
          <p:cNvSpPr/>
          <p:nvPr/>
        </p:nvSpPr>
        <p:spPr>
          <a:xfrm rot="10800000">
            <a:off x="8055885" y="3913621"/>
            <a:ext cx="770443" cy="196598"/>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FB386643-4B26-4121-B4EA-59AA20B4FAF2}"/>
              </a:ext>
            </a:extLst>
          </p:cNvPr>
          <p:cNvGrpSpPr/>
          <p:nvPr/>
        </p:nvGrpSpPr>
        <p:grpSpPr>
          <a:xfrm>
            <a:off x="8955483" y="4608784"/>
            <a:ext cx="686280" cy="652500"/>
            <a:chOff x="9348847" y="2967836"/>
            <a:chExt cx="352046" cy="377151"/>
          </a:xfrm>
        </p:grpSpPr>
        <p:grpSp>
          <p:nvGrpSpPr>
            <p:cNvPr id="119" name="组合 80">
              <a:extLst>
                <a:ext uri="{FF2B5EF4-FFF2-40B4-BE49-F238E27FC236}">
                  <a16:creationId xmlns:a16="http://schemas.microsoft.com/office/drawing/2014/main" id="{0228BEC7-5930-42EF-8268-D4BF232568CF}"/>
                </a:ext>
              </a:extLst>
            </p:cNvPr>
            <p:cNvGrpSpPr/>
            <p:nvPr/>
          </p:nvGrpSpPr>
          <p:grpSpPr>
            <a:xfrm>
              <a:off x="9348847" y="2967836"/>
              <a:ext cx="352046" cy="377151"/>
              <a:chOff x="10822457" y="4288756"/>
              <a:chExt cx="448405" cy="448405"/>
            </a:xfrm>
          </p:grpSpPr>
          <p:sp>
            <p:nvSpPr>
              <p:cNvPr id="121" name="Oval 442">
                <a:extLst>
                  <a:ext uri="{FF2B5EF4-FFF2-40B4-BE49-F238E27FC236}">
                    <a16:creationId xmlns:a16="http://schemas.microsoft.com/office/drawing/2014/main" id="{7F57A278-DE18-442A-9A7B-8CDB2680719A}"/>
                  </a:ext>
                </a:extLst>
              </p:cNvPr>
              <p:cNvSpPr>
                <a:spLocks noChangeArrowheads="1"/>
              </p:cNvSpPr>
              <p:nvPr/>
            </p:nvSpPr>
            <p:spPr bwMode="auto">
              <a:xfrm>
                <a:off x="10822457" y="4288756"/>
                <a:ext cx="448405" cy="4484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2" name="Freeform 443">
                <a:extLst>
                  <a:ext uri="{FF2B5EF4-FFF2-40B4-BE49-F238E27FC236}">
                    <a16:creationId xmlns:a16="http://schemas.microsoft.com/office/drawing/2014/main" id="{C4F5B37E-7D1E-4E6D-9C89-4C947DC9E2E6}"/>
                  </a:ext>
                </a:extLst>
              </p:cNvPr>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3" name="Oval 444">
                <a:extLst>
                  <a:ext uri="{FF2B5EF4-FFF2-40B4-BE49-F238E27FC236}">
                    <a16:creationId xmlns:a16="http://schemas.microsoft.com/office/drawing/2014/main" id="{6980D2BC-8A4A-4ABF-84DC-F0D0A6097C0B}"/>
                  </a:ext>
                </a:extLst>
              </p:cNvPr>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4" name="Rectangle 445">
                <a:extLst>
                  <a:ext uri="{FF2B5EF4-FFF2-40B4-BE49-F238E27FC236}">
                    <a16:creationId xmlns:a16="http://schemas.microsoft.com/office/drawing/2014/main" id="{7365B9E3-E001-41F2-93FD-768CF91A2D07}"/>
                  </a:ext>
                </a:extLst>
              </p:cNvPr>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5" name="Freeform 446">
                <a:extLst>
                  <a:ext uri="{FF2B5EF4-FFF2-40B4-BE49-F238E27FC236}">
                    <a16:creationId xmlns:a16="http://schemas.microsoft.com/office/drawing/2014/main" id="{C84F970B-34B2-49ED-A32F-D9B352FFDF71}"/>
                  </a:ext>
                </a:extLst>
              </p:cNvPr>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6" name="Freeform 447">
                <a:extLst>
                  <a:ext uri="{FF2B5EF4-FFF2-40B4-BE49-F238E27FC236}">
                    <a16:creationId xmlns:a16="http://schemas.microsoft.com/office/drawing/2014/main" id="{675A989E-13A7-4FAB-93EE-CC90DC20F767}"/>
                  </a:ext>
                </a:extLst>
              </p:cNvPr>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20" name="矩形 81">
              <a:extLst>
                <a:ext uri="{FF2B5EF4-FFF2-40B4-BE49-F238E27FC236}">
                  <a16:creationId xmlns:a16="http://schemas.microsoft.com/office/drawing/2014/main" id="{31933AA9-4E83-441F-A239-5A998ECA4277}"/>
                </a:ext>
              </a:extLst>
            </p:cNvPr>
            <p:cNvSpPr/>
            <p:nvPr/>
          </p:nvSpPr>
          <p:spPr>
            <a:xfrm>
              <a:off x="9475470" y="3097115"/>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sp>
        <p:nvSpPr>
          <p:cNvPr id="127" name="文本框 7">
            <a:extLst>
              <a:ext uri="{FF2B5EF4-FFF2-40B4-BE49-F238E27FC236}">
                <a16:creationId xmlns:a16="http://schemas.microsoft.com/office/drawing/2014/main" id="{482B5E1C-AF1D-43C0-B70A-53BF852DAF82}"/>
              </a:ext>
            </a:extLst>
          </p:cNvPr>
          <p:cNvSpPr txBox="1"/>
          <p:nvPr/>
        </p:nvSpPr>
        <p:spPr>
          <a:xfrm>
            <a:off x="9684404" y="4733259"/>
            <a:ext cx="1342034" cy="461665"/>
          </a:xfrm>
          <a:prstGeom prst="rect">
            <a:avLst/>
          </a:prstGeom>
          <a:noFill/>
        </p:spPr>
        <p:txBody>
          <a:bodyPr vert="horz" wrap="none" rtlCol="0">
            <a:spAutoFit/>
          </a:bodyPr>
          <a:lstStyle/>
          <a:p>
            <a:pPr defTabSz="913540"/>
            <a:r>
              <a:rPr lang="en-US" altLang="zh-CN" sz="1200" dirty="0">
                <a:solidFill>
                  <a:srgbClr val="1D1D1A"/>
                </a:solidFill>
                <a:ea typeface="微软雅黑" panose="020B0503020204020204" pitchFamily="34" charset="-122"/>
              </a:rPr>
              <a:t>Hardware in loop</a:t>
            </a:r>
          </a:p>
          <a:p>
            <a:pPr defTabSz="913540"/>
            <a:r>
              <a:rPr lang="en-US" altLang="zh-CN" sz="1200" dirty="0">
                <a:solidFill>
                  <a:srgbClr val="1D1D1A"/>
                </a:solidFill>
                <a:ea typeface="微软雅黑" panose="020B0503020204020204" pitchFamily="34" charset="-122"/>
              </a:rPr>
              <a:t>testing</a:t>
            </a:r>
            <a:endParaRPr lang="zh-CN" altLang="en-US" sz="1200" dirty="0">
              <a:solidFill>
                <a:srgbClr val="1D1D1A"/>
              </a:solidFill>
              <a:ea typeface="微软雅黑" panose="020B0503020204020204" pitchFamily="34" charset="-122"/>
            </a:endParaRPr>
          </a:p>
        </p:txBody>
      </p:sp>
      <p:sp>
        <p:nvSpPr>
          <p:cNvPr id="129" name="Arrow: Left-Right 128">
            <a:extLst>
              <a:ext uri="{FF2B5EF4-FFF2-40B4-BE49-F238E27FC236}">
                <a16:creationId xmlns:a16="http://schemas.microsoft.com/office/drawing/2014/main" id="{C0194EB0-C564-4C61-849E-40441492FB23}"/>
              </a:ext>
            </a:extLst>
          </p:cNvPr>
          <p:cNvSpPr/>
          <p:nvPr/>
        </p:nvSpPr>
        <p:spPr>
          <a:xfrm rot="12570833">
            <a:off x="7965829" y="4536454"/>
            <a:ext cx="978928" cy="21800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0F3FAF6D-D0B1-43F8-9CE5-9CC53F13EC57}"/>
              </a:ext>
            </a:extLst>
          </p:cNvPr>
          <p:cNvSpPr txBox="1"/>
          <p:nvPr/>
        </p:nvSpPr>
        <p:spPr>
          <a:xfrm>
            <a:off x="3129090" y="4624399"/>
            <a:ext cx="4769661" cy="1384995"/>
          </a:xfrm>
          <a:prstGeom prst="rect">
            <a:avLst/>
          </a:prstGeom>
          <a:noFill/>
        </p:spPr>
        <p:txBody>
          <a:bodyPr wrap="square" rtlCol="0">
            <a:spAutoFit/>
          </a:bodyPr>
          <a:lstStyle/>
          <a:p>
            <a:r>
              <a:rPr lang="en-US" sz="1400" dirty="0"/>
              <a:t>Support hundreds of PBs </a:t>
            </a:r>
          </a:p>
          <a:p>
            <a:r>
              <a:rPr lang="en-US" sz="1400" dirty="0"/>
              <a:t>File/Block/Object multi-protocol</a:t>
            </a:r>
          </a:p>
          <a:p>
            <a:r>
              <a:rPr lang="en-US" sz="1400" dirty="0"/>
              <a:t>High-performance storage</a:t>
            </a:r>
          </a:p>
          <a:p>
            <a:endParaRPr lang="en-US" sz="1400" dirty="0"/>
          </a:p>
          <a:p>
            <a:r>
              <a:rPr lang="en-US" sz="1400" dirty="0"/>
              <a:t>Performance tier supports 20—100GB/s throughput, </a:t>
            </a:r>
          </a:p>
          <a:p>
            <a:r>
              <a:rPr lang="en-US" sz="1400" dirty="0"/>
              <a:t>and maximizes GPU performance</a:t>
            </a:r>
          </a:p>
        </p:txBody>
      </p:sp>
      <p:sp>
        <p:nvSpPr>
          <p:cNvPr id="132" name="TextBox 131">
            <a:extLst>
              <a:ext uri="{FF2B5EF4-FFF2-40B4-BE49-F238E27FC236}">
                <a16:creationId xmlns:a16="http://schemas.microsoft.com/office/drawing/2014/main" id="{EE9F967F-8166-4977-9537-412CE39EA0F9}"/>
              </a:ext>
            </a:extLst>
          </p:cNvPr>
          <p:cNvSpPr txBox="1"/>
          <p:nvPr/>
        </p:nvSpPr>
        <p:spPr>
          <a:xfrm>
            <a:off x="4819670" y="4194014"/>
            <a:ext cx="1656113" cy="276999"/>
          </a:xfrm>
          <a:prstGeom prst="rect">
            <a:avLst/>
          </a:prstGeom>
          <a:noFill/>
        </p:spPr>
        <p:txBody>
          <a:bodyPr wrap="square" rtlCol="0">
            <a:spAutoFit/>
          </a:bodyPr>
          <a:lstStyle/>
          <a:p>
            <a:r>
              <a:rPr lang="en-US" sz="1200" dirty="0"/>
              <a:t>Storage as a service</a:t>
            </a:r>
          </a:p>
        </p:txBody>
      </p:sp>
      <p:sp>
        <p:nvSpPr>
          <p:cNvPr id="128" name="Rectangle 127">
            <a:extLst>
              <a:ext uri="{FF2B5EF4-FFF2-40B4-BE49-F238E27FC236}">
                <a16:creationId xmlns:a16="http://schemas.microsoft.com/office/drawing/2014/main" id="{9CB03460-BD9C-4B17-91A4-3EB48F82144F}"/>
              </a:ext>
            </a:extLst>
          </p:cNvPr>
          <p:cNvSpPr/>
          <p:nvPr/>
        </p:nvSpPr>
        <p:spPr>
          <a:xfrm>
            <a:off x="5746606" y="2925288"/>
            <a:ext cx="2095744" cy="1232913"/>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4" name="Picture 133">
            <a:extLst>
              <a:ext uri="{FF2B5EF4-FFF2-40B4-BE49-F238E27FC236}">
                <a16:creationId xmlns:a16="http://schemas.microsoft.com/office/drawing/2014/main" id="{7DF583F7-697D-4D15-864E-1078B8620653}"/>
              </a:ext>
            </a:extLst>
          </p:cNvPr>
          <p:cNvPicPr>
            <a:picLocks noChangeAspect="1"/>
          </p:cNvPicPr>
          <p:nvPr/>
        </p:nvPicPr>
        <p:blipFill>
          <a:blip r:embed="rId2"/>
          <a:stretch>
            <a:fillRect/>
          </a:stretch>
        </p:blipFill>
        <p:spPr>
          <a:xfrm>
            <a:off x="5848610" y="3070743"/>
            <a:ext cx="722825" cy="993227"/>
          </a:xfrm>
          <a:prstGeom prst="rect">
            <a:avLst/>
          </a:prstGeom>
        </p:spPr>
      </p:pic>
      <p:sp>
        <p:nvSpPr>
          <p:cNvPr id="135" name="Flowchart: Process 134">
            <a:extLst>
              <a:ext uri="{FF2B5EF4-FFF2-40B4-BE49-F238E27FC236}">
                <a16:creationId xmlns:a16="http://schemas.microsoft.com/office/drawing/2014/main" id="{5CC0293D-8171-4836-B670-6988F1FA90E1}"/>
              </a:ext>
            </a:extLst>
          </p:cNvPr>
          <p:cNvSpPr/>
          <p:nvPr/>
        </p:nvSpPr>
        <p:spPr>
          <a:xfrm>
            <a:off x="6534746" y="3081975"/>
            <a:ext cx="1166059" cy="44746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Throughput, latency SLA</a:t>
            </a:r>
          </a:p>
        </p:txBody>
      </p:sp>
      <p:pic>
        <p:nvPicPr>
          <p:cNvPr id="136" name="Picture 135">
            <a:extLst>
              <a:ext uri="{FF2B5EF4-FFF2-40B4-BE49-F238E27FC236}">
                <a16:creationId xmlns:a16="http://schemas.microsoft.com/office/drawing/2014/main" id="{85A826C7-9CAE-4326-8784-4B5620190D33}"/>
              </a:ext>
            </a:extLst>
          </p:cNvPr>
          <p:cNvPicPr>
            <a:picLocks noChangeAspect="1"/>
          </p:cNvPicPr>
          <p:nvPr/>
        </p:nvPicPr>
        <p:blipFill>
          <a:blip r:embed="rId3"/>
          <a:stretch>
            <a:fillRect/>
          </a:stretch>
        </p:blipFill>
        <p:spPr>
          <a:xfrm>
            <a:off x="6150411" y="3616508"/>
            <a:ext cx="1550394" cy="447462"/>
          </a:xfrm>
          <a:prstGeom prst="rect">
            <a:avLst/>
          </a:prstGeom>
        </p:spPr>
      </p:pic>
      <p:sp>
        <p:nvSpPr>
          <p:cNvPr id="137" name="TextBox 136">
            <a:extLst>
              <a:ext uri="{FF2B5EF4-FFF2-40B4-BE49-F238E27FC236}">
                <a16:creationId xmlns:a16="http://schemas.microsoft.com/office/drawing/2014/main" id="{23BB11FB-2E50-49B7-9D74-07748001E25F}"/>
              </a:ext>
            </a:extLst>
          </p:cNvPr>
          <p:cNvSpPr txBox="1"/>
          <p:nvPr/>
        </p:nvSpPr>
        <p:spPr>
          <a:xfrm>
            <a:off x="5883329" y="3596899"/>
            <a:ext cx="1550393" cy="430887"/>
          </a:xfrm>
          <a:prstGeom prst="rect">
            <a:avLst/>
          </a:prstGeom>
          <a:solidFill>
            <a:srgbClr val="FFFFFF"/>
          </a:solidFill>
        </p:spPr>
        <p:txBody>
          <a:bodyPr wrap="square" rtlCol="0">
            <a:spAutoFit/>
          </a:bodyPr>
          <a:lstStyle/>
          <a:p>
            <a:r>
              <a:rPr lang="en-US" sz="1100" dirty="0"/>
              <a:t>OceanStor NAS high performance tier</a:t>
            </a:r>
          </a:p>
        </p:txBody>
      </p:sp>
    </p:spTree>
    <p:extLst>
      <p:ext uri="{BB962C8B-B14F-4D97-AF65-F5344CB8AC3E}">
        <p14:creationId xmlns:p14="http://schemas.microsoft.com/office/powerpoint/2010/main" val="37576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id="{CCA2C99F-1C69-448A-8730-ED49F91421EA}" vid="{EFEA17F2-F46D-472B-B8CD-AB0810FF8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Feng (Frank)  Zhang</DisplayName>
        <AccountId>1547</AccountId>
        <AccountType/>
      </UserInfo>
      <UserInfo>
        <DisplayName>Hongliang Tang</DisplayName>
        <AccountId>301</AccountId>
        <AccountType/>
      </UserInfo>
      <UserInfo>
        <DisplayName>Lili Chen</DisplayName>
        <AccountId>1260</AccountId>
        <AccountType/>
      </UserInfo>
      <UserInfo>
        <DisplayName>Zhihao Tang</DisplayName>
        <AccountId>1079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099F5-C449-44F3-AFFF-A86A55273934}">
  <ds:schemaRefs>
    <ds:schemaRef ds:uri="http://schemas.microsoft.com/office/2006/metadata/properties"/>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e98f124e-b0bc-49a4-9f96-52185cd001a4"/>
    <ds:schemaRef ds:uri="91b7cdcb-e07a-4697-9cbd-de75cc76871b"/>
  </ds:schemaRefs>
</ds:datastoreItem>
</file>

<file path=customXml/itemProps2.xml><?xml version="1.0" encoding="utf-8"?>
<ds:datastoreItem xmlns:ds="http://schemas.openxmlformats.org/officeDocument/2006/customXml" ds:itemID="{24080B8E-B448-4512-9273-66926CF6C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C2A7CF-6005-4C93-884B-1BCA315707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Futurewei - presentation template - ST</Template>
  <TotalTime>1405</TotalTime>
  <Words>358</Words>
  <Application>Microsoft Office PowerPoint</Application>
  <PresentationFormat>Widescreen</PresentationFormat>
  <Paragraphs>119</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微软雅黑</vt:lpstr>
      <vt:lpstr>微软雅黑</vt:lpstr>
      <vt:lpstr>Arial</vt:lpstr>
      <vt:lpstr>Calibri</vt:lpstr>
      <vt:lpstr>BCW</vt:lpstr>
      <vt:lpstr>ADAS storage requirements and marketing materials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Ning Wu</dc:creator>
  <cp:lastModifiedBy>Ning Wu</cp:lastModifiedBy>
  <cp:revision>20</cp:revision>
  <dcterms:created xsi:type="dcterms:W3CDTF">2020-12-08T17:15:16Z</dcterms:created>
  <dcterms:modified xsi:type="dcterms:W3CDTF">2020-12-12T15:34:41Z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0x010100F95203FBB37A2044B6A01EDE15CC450D</vt:lpwstr>
  </property>
  <property fmtid="{D5CDD505-2E9C-101B-9397-08002B2CF9AE}" pid="7" name="_dlc_DocIdItemGuid">
    <vt:lpwstr>273d396d-be3c-4f95-b592-ff3dbf43568e</vt:lpwstr>
  </property>
  <property fmtid="{D5CDD505-2E9C-101B-9397-08002B2CF9AE}" pid="8" name="_CopySource">
    <vt:lpwstr>Futurewei - presentation template - ST.pptx</vt:lpwstr>
  </property>
  <property fmtid="{D5CDD505-2E9C-101B-9397-08002B2CF9AE}" pid="9" name="_2015_ms_pID_725343">
    <vt:lpwstr>(3)hb5pLxbOrWROsJG5xBjfmNxFoPiqXt7SFs3e1RdvJgFgm6Kz4jEjNqZsWwVJNvEIWxo6oTM3
RNmYPI8qCxp4UkhfVqdFhraCbeg2+jqIxOR4DwJOvkWFWDCpd/ua+RLDnCa365RyvU7/2nOd
QT6P/oyGwpFgqyxn+Tt6WrpixWqCnU//VRFCGRL0VbRenniEZlBdEoZT0rYEEuUnt1MTVd8a
ffj/bOymaiWhwwatTj</vt:lpwstr>
  </property>
  <property fmtid="{D5CDD505-2E9C-101B-9397-08002B2CF9AE}" pid="10" name="_2015_ms_pID_7253431">
    <vt:lpwstr>eJCgcFR/1VY/K0BQ5YTTaIlWsvM+UY1EIOSlYEM8aFnn9NdxlnQbta
tMn/BAFj1eVd4tGQgTRZbWdJDk/Y1mwasMbFdvg1FLaLl8CTpT/9vJaM1af0Tkj3QOowH6gS
vrL3jKfCr7xbWGDPBHomOUPvrfNgYKaPuAhR7k3bZcIBIwS1nEkWG1qhZXZxKpnlXukAC9KC
IrXmype6HUP7rsGtWUQ+Wrz3EoJkxq/91ir6</vt:lpwstr>
  </property>
  <property fmtid="{D5CDD505-2E9C-101B-9397-08002B2CF9AE}" pid="11" name="_2015_ms_pID_7253432">
    <vt:lpwstr>Hw==</vt:lpwstr>
  </property>
</Properties>
</file>